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87" r:id="rId4"/>
    <p:sldId id="289" r:id="rId5"/>
    <p:sldId id="291" r:id="rId6"/>
    <p:sldId id="290" r:id="rId7"/>
    <p:sldId id="284" r:id="rId8"/>
    <p:sldId id="285" r:id="rId9"/>
    <p:sldId id="299" r:id="rId10"/>
    <p:sldId id="293" r:id="rId11"/>
    <p:sldId id="259" r:id="rId12"/>
    <p:sldId id="294" r:id="rId13"/>
    <p:sldId id="295" r:id="rId14"/>
    <p:sldId id="300" r:id="rId15"/>
    <p:sldId id="296" r:id="rId16"/>
    <p:sldId id="297" r:id="rId17"/>
    <p:sldId id="301" r:id="rId18"/>
    <p:sldId id="273" r:id="rId19"/>
    <p:sldId id="277" r:id="rId20"/>
    <p:sldId id="278" r:id="rId21"/>
    <p:sldId id="279" r:id="rId22"/>
    <p:sldId id="280" r:id="rId23"/>
    <p:sldId id="281" r:id="rId24"/>
    <p:sldId id="303" r:id="rId25"/>
    <p:sldId id="304" r:id="rId26"/>
    <p:sldId id="305" r:id="rId27"/>
    <p:sldId id="283" r:id="rId28"/>
    <p:sldId id="306" r:id="rId29"/>
    <p:sldId id="282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310" r:id="rId42"/>
    <p:sldId id="274" r:id="rId43"/>
    <p:sldId id="275" r:id="rId44"/>
    <p:sldId id="276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292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02" r:id="rId71"/>
    <p:sldId id="335" r:id="rId72"/>
    <p:sldId id="336" r:id="rId73"/>
    <p:sldId id="337" r:id="rId74"/>
    <p:sldId id="34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Auerbach" initials="BA" lastIdx="1" clrIdx="0">
    <p:extLst>
      <p:ext uri="{19B8F6BF-5375-455C-9EA6-DF929625EA0E}">
        <p15:presenceInfo xmlns:p15="http://schemas.microsoft.com/office/powerpoint/2012/main" userId="6ae588852a565e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8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1589-8A5B-E94C-81BA-328BCB223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E8C46-FBF0-C34F-872E-99714F25B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815E2-7971-8A46-B0D6-D211C8C2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40F2F-0D7C-E349-968A-EFDFE572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8D6A9-E79B-F94B-95B2-C865CF01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4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A6B8-7B53-0B44-A830-BC280EFC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82FF4-D9B9-7449-84F8-79930B29B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4C4F2-40CB-0248-AB41-E798063D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216E5-A680-A04D-92E4-33F2D27E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3D94-7A20-1245-8C0B-D11372DC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AA8E1-98A9-894F-861B-C9ACD3EFD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8D5FF-6170-F04F-A760-B345F4831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7A94-A54D-C04E-8706-97B2127B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BD1A1-BE6C-1248-9043-464674B4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1AB2D-7222-8344-838F-810345FA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32563" y="5379357"/>
            <a:ext cx="2533855" cy="85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bk object 17"/>
          <p:cNvSpPr/>
          <p:nvPr/>
        </p:nvSpPr>
        <p:spPr>
          <a:xfrm>
            <a:off x="1032564" y="5094447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bk object 18"/>
          <p:cNvSpPr/>
          <p:nvPr/>
        </p:nvSpPr>
        <p:spPr>
          <a:xfrm>
            <a:off x="1032564" y="4818155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bk object 19"/>
          <p:cNvSpPr/>
          <p:nvPr/>
        </p:nvSpPr>
        <p:spPr>
          <a:xfrm>
            <a:off x="1032564" y="4539755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bk object 20"/>
          <p:cNvSpPr/>
          <p:nvPr/>
        </p:nvSpPr>
        <p:spPr>
          <a:xfrm>
            <a:off x="1032564" y="4296437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bk object 21"/>
          <p:cNvSpPr/>
          <p:nvPr/>
        </p:nvSpPr>
        <p:spPr>
          <a:xfrm>
            <a:off x="1032564" y="4047982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bk object 22"/>
          <p:cNvSpPr/>
          <p:nvPr/>
        </p:nvSpPr>
        <p:spPr>
          <a:xfrm>
            <a:off x="1032564" y="3776414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bk object 23"/>
          <p:cNvSpPr/>
          <p:nvPr/>
        </p:nvSpPr>
        <p:spPr>
          <a:xfrm>
            <a:off x="1032564" y="3447066"/>
            <a:ext cx="2565463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bk object 24"/>
          <p:cNvSpPr/>
          <p:nvPr/>
        </p:nvSpPr>
        <p:spPr>
          <a:xfrm>
            <a:off x="2283118" y="3585174"/>
            <a:ext cx="195503" cy="119903"/>
          </a:xfrm>
          <a:custGeom>
            <a:avLst/>
            <a:gdLst/>
            <a:ahLst/>
            <a:cxnLst/>
            <a:rect l="l" t="t" r="r" b="b"/>
            <a:pathLst>
              <a:path w="161289" h="135889">
                <a:moveTo>
                  <a:pt x="0" y="0"/>
                </a:moveTo>
                <a:lnTo>
                  <a:pt x="161127" y="0"/>
                </a:lnTo>
                <a:lnTo>
                  <a:pt x="161127" y="135685"/>
                </a:lnTo>
                <a:lnTo>
                  <a:pt x="0" y="135685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bk object 25"/>
          <p:cNvSpPr/>
          <p:nvPr/>
        </p:nvSpPr>
        <p:spPr>
          <a:xfrm>
            <a:off x="2718135" y="3908783"/>
            <a:ext cx="255539" cy="178174"/>
          </a:xfrm>
          <a:custGeom>
            <a:avLst/>
            <a:gdLst/>
            <a:ahLst/>
            <a:cxnLst/>
            <a:rect l="l" t="t" r="r" b="b"/>
            <a:pathLst>
              <a:path w="210819" h="201929">
                <a:moveTo>
                  <a:pt x="210676" y="201808"/>
                </a:moveTo>
                <a:lnTo>
                  <a:pt x="105337" y="0"/>
                </a:lnTo>
                <a:lnTo>
                  <a:pt x="0" y="201808"/>
                </a:lnTo>
                <a:lnTo>
                  <a:pt x="210676" y="20180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bk object 26"/>
          <p:cNvSpPr/>
          <p:nvPr/>
        </p:nvSpPr>
        <p:spPr>
          <a:xfrm>
            <a:off x="3153862" y="4056649"/>
            <a:ext cx="255362" cy="17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bk object 27"/>
          <p:cNvSpPr/>
          <p:nvPr/>
        </p:nvSpPr>
        <p:spPr>
          <a:xfrm>
            <a:off x="2681580" y="3484387"/>
            <a:ext cx="328661" cy="246529"/>
          </a:xfrm>
          <a:custGeom>
            <a:avLst/>
            <a:gdLst/>
            <a:ahLst/>
            <a:cxnLst/>
            <a:rect l="l" t="t" r="r" b="b"/>
            <a:pathLst>
              <a:path w="271144" h="279400">
                <a:moveTo>
                  <a:pt x="270992" y="139421"/>
                </a:moveTo>
                <a:lnTo>
                  <a:pt x="135496" y="0"/>
                </a:lnTo>
                <a:lnTo>
                  <a:pt x="0" y="139421"/>
                </a:lnTo>
                <a:lnTo>
                  <a:pt x="135496" y="278845"/>
                </a:lnTo>
                <a:lnTo>
                  <a:pt x="270992" y="139421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bk object 28"/>
          <p:cNvSpPr/>
          <p:nvPr/>
        </p:nvSpPr>
        <p:spPr>
          <a:xfrm>
            <a:off x="2949868" y="3543521"/>
            <a:ext cx="496424" cy="350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4981" y="795896"/>
            <a:ext cx="10982036" cy="329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2413">
              <a:spcBef>
                <a:spcPts val="84"/>
              </a:spcBef>
            </a:pPr>
            <a:fld id="{81D60167-4931-47E6-BA6A-407CBD079E47}" type="slidenum">
              <a:rPr lang="en-US" spc="18" smtClean="0"/>
              <a:pPr marL="22413">
                <a:spcBef>
                  <a:spcPts val="84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1732731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3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2413">
              <a:spcBef>
                <a:spcPts val="84"/>
              </a:spcBef>
            </a:pPr>
            <a:fld id="{81D60167-4931-47E6-BA6A-407CBD079E47}" type="slidenum">
              <a:rPr lang="en-US" spc="18" smtClean="0"/>
              <a:pPr marL="22413">
                <a:spcBef>
                  <a:spcPts val="84"/>
                </a:spcBef>
              </a:pPr>
              <a:t>‹#›</a:t>
            </a:fld>
            <a:endParaRPr lang="en-US" spc="18" dirty="0"/>
          </a:p>
        </p:txBody>
      </p:sp>
    </p:spTree>
    <p:extLst>
      <p:ext uri="{BB962C8B-B14F-4D97-AF65-F5344CB8AC3E}">
        <p14:creationId xmlns:p14="http://schemas.microsoft.com/office/powerpoint/2010/main" val="817336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3703-44E8-2945-B3DC-14333BC7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55CF-DEE9-974E-BF91-88D543B7B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39CA-E321-F34C-9678-DFDAA7BB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1170B-E161-8C4C-906B-DE7AA9FF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DC85-FD7D-AC4F-B0BD-CF878DC1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D2A7-3DCD-8A4E-AC64-131F7781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42835-AE0F-CC4B-ACBD-4FB3106C4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237B-1988-CD4A-ADC2-421AFB74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1EF8-E2C2-A145-8210-71F9E190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02AF-9061-1449-912A-43629DA9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AE08-CC95-A243-AA56-70541713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9651-3EEB-714B-87E3-307E0B117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974ED-4E38-EA44-8DEC-0137B8757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7C83F-A473-2847-B572-34F39EEA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602F1-60FD-A443-9CAB-34D11B43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22F0A-1737-8F4F-A7F2-6C8093C0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0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1513-B078-244D-ABB9-CC58663E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1C949-4099-4A42-9051-021F14AC0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6A78F-171C-C947-9F21-5D0894D88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EBB52-3995-EB46-89BC-D9B2BF50F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9AA70-C42A-FF41-82E4-EEBB8174F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695264-08CA-584F-9975-758F8626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E80A2-D48B-A24E-AAB6-6FDB7C5D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55F81-CB99-EB45-AA5C-FB780D61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4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72F7-2209-214C-BCFB-C15F51B0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DB764-2E93-1441-951A-DDDECC9B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C232E-5760-BB4E-B5BC-3B347589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692AC-FB6A-4243-AAE6-3C7BC019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C5774-BE2C-8C45-B4B1-DD5608BA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EE580-8EF5-7D43-AC07-D66B7ABCC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4B2C-6CAF-EB46-BA28-489AD646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B049-02FA-F94A-B450-A2C33C35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2488-4321-6B40-BE54-0C478AEA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2AC64-FA4F-1B41-8AA8-5CB7F435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D25FB-9636-E445-9D23-3977A30C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52F4E-69F0-CC4E-BFEB-A21B905AE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753C7-1D4A-D64A-8D6E-E863D55F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9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9FE6-538C-4E4B-A2C9-D51E2932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A2FED-F341-9A47-B7C7-193A1298F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751B9-540E-A34D-B788-ACE764952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0EC73-A8EE-D947-A37A-EE6A74C89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3F49D-437E-B245-B517-A310F9BF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9A760-75F0-A844-A775-166C8617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F44AE-FB8F-7B4B-9448-5BD6A3DA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8C09-6558-3948-9A6C-220970A37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815C3-90B4-AE4E-B026-3449282DA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EF0FD-8C8B-3348-BB49-75DC58831C48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5D26E-DCEA-4349-B589-BE7BEBA58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896D7-D95C-6240-929F-57CD7139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8C4E0-E756-EE40-9091-B80772213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8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jp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0.jp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jpg"/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image" Target="../media/image2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jpg"/><Relationship Id="rId5" Type="http://schemas.openxmlformats.org/officeDocument/2006/relationships/image" Target="../media/image28.png"/><Relationship Id="rId15" Type="http://schemas.openxmlformats.org/officeDocument/2006/relationships/image" Target="../media/image45.jpg"/><Relationship Id="rId10" Type="http://schemas.openxmlformats.org/officeDocument/2006/relationships/image" Target="../media/image31.png"/><Relationship Id="rId4" Type="http://schemas.openxmlformats.org/officeDocument/2006/relationships/image" Target="../media/image20.jpg"/><Relationship Id="rId9" Type="http://schemas.openxmlformats.org/officeDocument/2006/relationships/image" Target="../media/image30.png"/><Relationship Id="rId1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51.jpg"/><Relationship Id="rId3" Type="http://schemas.openxmlformats.org/officeDocument/2006/relationships/image" Target="../media/image53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49.jpg"/><Relationship Id="rId5" Type="http://schemas.openxmlformats.org/officeDocument/2006/relationships/image" Target="../media/image44.jpg"/><Relationship Id="rId10" Type="http://schemas.openxmlformats.org/officeDocument/2006/relationships/image" Target="../media/image48.jpg"/><Relationship Id="rId4" Type="http://schemas.openxmlformats.org/officeDocument/2006/relationships/image" Target="../media/image43.jp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jpg"/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image" Target="../media/image2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jpg"/><Relationship Id="rId5" Type="http://schemas.openxmlformats.org/officeDocument/2006/relationships/image" Target="../media/image28.png"/><Relationship Id="rId15" Type="http://schemas.openxmlformats.org/officeDocument/2006/relationships/image" Target="../media/image45.jpg"/><Relationship Id="rId10" Type="http://schemas.openxmlformats.org/officeDocument/2006/relationships/image" Target="../media/image31.png"/><Relationship Id="rId4" Type="http://schemas.openxmlformats.org/officeDocument/2006/relationships/image" Target="../media/image20.jpg"/><Relationship Id="rId9" Type="http://schemas.openxmlformats.org/officeDocument/2006/relationships/image" Target="../media/image30.png"/><Relationship Id="rId1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3.jpg"/><Relationship Id="rId18" Type="http://schemas.openxmlformats.org/officeDocument/2006/relationships/image" Target="../media/image57.png"/><Relationship Id="rId3" Type="http://schemas.openxmlformats.org/officeDocument/2006/relationships/image" Target="../media/image18.jp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jpg"/><Relationship Id="rId2" Type="http://schemas.openxmlformats.org/officeDocument/2006/relationships/image" Target="../media/image2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32.jpg"/><Relationship Id="rId5" Type="http://schemas.openxmlformats.org/officeDocument/2006/relationships/image" Target="../media/image28.png"/><Relationship Id="rId15" Type="http://schemas.openxmlformats.org/officeDocument/2006/relationships/image" Target="../media/image45.jpg"/><Relationship Id="rId10" Type="http://schemas.openxmlformats.org/officeDocument/2006/relationships/image" Target="../media/image31.png"/><Relationship Id="rId4" Type="http://schemas.openxmlformats.org/officeDocument/2006/relationships/image" Target="../media/image20.jpg"/><Relationship Id="rId9" Type="http://schemas.openxmlformats.org/officeDocument/2006/relationships/image" Target="../media/image30.png"/><Relationship Id="rId1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g"/><Relationship Id="rId4" Type="http://schemas.openxmlformats.org/officeDocument/2006/relationships/image" Target="../media/image6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47.jpg"/><Relationship Id="rId4" Type="http://schemas.openxmlformats.org/officeDocument/2006/relationships/image" Target="../media/image6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0.jpg"/><Relationship Id="rId3" Type="http://schemas.openxmlformats.org/officeDocument/2006/relationships/image" Target="../media/image2.jpg"/><Relationship Id="rId7" Type="http://schemas.openxmlformats.org/officeDocument/2006/relationships/image" Target="../media/image64.png"/><Relationship Id="rId12" Type="http://schemas.openxmlformats.org/officeDocument/2006/relationships/image" Target="../media/image6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.png"/><Relationship Id="rId15" Type="http://schemas.openxmlformats.org/officeDocument/2006/relationships/image" Target="../media/image61.jp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png"/><Relationship Id="rId1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43.jpg"/><Relationship Id="rId12" Type="http://schemas.openxmlformats.org/officeDocument/2006/relationships/image" Target="../media/image5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g"/><Relationship Id="rId5" Type="http://schemas.openxmlformats.org/officeDocument/2006/relationships/image" Target="../media/image32.jpg"/><Relationship Id="rId10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45.jp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80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77.pn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bc.net.au/" TargetMode="External"/><Relationship Id="rId5" Type="http://schemas.openxmlformats.org/officeDocument/2006/relationships/image" Target="../media/image101.jp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100.png"/><Relationship Id="rId4" Type="http://schemas.openxmlformats.org/officeDocument/2006/relationships/image" Target="../media/image9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image" Target="../media/image100.png"/><Relationship Id="rId4" Type="http://schemas.openxmlformats.org/officeDocument/2006/relationships/image" Target="../media/image9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2.jpg"/><Relationship Id="rId4" Type="http://schemas.openxmlformats.org/officeDocument/2006/relationships/image" Target="../media/image116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686E-B199-C249-AEEA-0D5183DED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Interpretability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4985B-BB47-324B-B596-ED47AD9F3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Auerbach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1056C-9A72-8846-8DC0-0422754FC55C}"/>
              </a:ext>
            </a:extLst>
          </p:cNvPr>
          <p:cNvSpPr txBox="1"/>
          <p:nvPr/>
        </p:nvSpPr>
        <p:spPr>
          <a:xfrm>
            <a:off x="7572499" y="5349875"/>
            <a:ext cx="4334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many, many slides from Been Kim’s original talk: </a:t>
            </a:r>
            <a:r>
              <a:rPr lang="en-US" i="1" dirty="0"/>
              <a:t>Interpretability beyond feature attribution quantitative testing with concept activation vectors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39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6D2E-AE91-E84F-ABC0-1918BB4A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neural net shows high performance on my validation set…why do I care about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28DD-4A40-DE4B-854F-C294CCD95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261"/>
            <a:ext cx="10515600" cy="4351338"/>
          </a:xfrm>
        </p:spPr>
        <p:txBody>
          <a:bodyPr/>
          <a:lstStyle/>
          <a:p>
            <a:r>
              <a:rPr lang="en-US" dirty="0"/>
              <a:t>Reason 1: When working with correlated feature inputs, your model  may be biased</a:t>
            </a:r>
          </a:p>
          <a:p>
            <a:r>
              <a:rPr lang="en-US" dirty="0"/>
              <a:t>Reason 2: You may want to do inference</a:t>
            </a:r>
          </a:p>
        </p:txBody>
      </p:sp>
    </p:spTree>
    <p:extLst>
      <p:ext uri="{BB962C8B-B14F-4D97-AF65-F5344CB8AC3E}">
        <p14:creationId xmlns:p14="http://schemas.microsoft.com/office/powerpoint/2010/main" val="116375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5768-0A4A-0440-AFA0-FEC62BBD7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532" y="3123180"/>
            <a:ext cx="6920345" cy="13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6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</p:txBody>
      </p:sp>
    </p:spTree>
    <p:extLst>
      <p:ext uri="{BB962C8B-B14F-4D97-AF65-F5344CB8AC3E}">
        <p14:creationId xmlns:p14="http://schemas.microsoft.com/office/powerpoint/2010/main" val="302257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  <a:p>
            <a:pPr lvl="2"/>
            <a:r>
              <a:rPr lang="en-US" dirty="0"/>
              <a:t>Representing data using domain knowledge may explode the size of the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207782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  <a:p>
            <a:pPr lvl="2"/>
            <a:r>
              <a:rPr lang="en-US" dirty="0"/>
              <a:t>Representing data using domain knowledge may explode the size of the parameter space</a:t>
            </a:r>
          </a:p>
          <a:p>
            <a:pPr lvl="3"/>
            <a:r>
              <a:rPr lang="en-US" dirty="0"/>
              <a:t>E.g. full model describing cellular behavior has on the order of billions of parameters</a:t>
            </a:r>
          </a:p>
        </p:txBody>
      </p:sp>
    </p:spTree>
    <p:extLst>
      <p:ext uri="{BB962C8B-B14F-4D97-AF65-F5344CB8AC3E}">
        <p14:creationId xmlns:p14="http://schemas.microsoft.com/office/powerpoint/2010/main" val="167579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  <a:p>
            <a:pPr lvl="2"/>
            <a:r>
              <a:rPr lang="en-US" dirty="0"/>
              <a:t>Representing data using domain knowledge may explode the size of the parameter space</a:t>
            </a:r>
          </a:p>
          <a:p>
            <a:pPr lvl="2"/>
            <a:r>
              <a:rPr lang="en-US" dirty="0"/>
              <a:t>…and it’s pretty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662947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  <a:p>
            <a:pPr lvl="2"/>
            <a:r>
              <a:rPr lang="en-US" dirty="0"/>
              <a:t>Representing data using domain knowledge may explode the size of the parameter space</a:t>
            </a:r>
          </a:p>
          <a:p>
            <a:pPr lvl="2"/>
            <a:r>
              <a:rPr lang="en-US" dirty="0"/>
              <a:t>…and it’s pretty time consuming</a:t>
            </a:r>
          </a:p>
          <a:p>
            <a:r>
              <a:rPr lang="en-US" dirty="0"/>
              <a:t>Option 2: come up with a post-hoc analysis</a:t>
            </a:r>
          </a:p>
        </p:txBody>
      </p:sp>
    </p:spTree>
    <p:extLst>
      <p:ext uri="{BB962C8B-B14F-4D97-AF65-F5344CB8AC3E}">
        <p14:creationId xmlns:p14="http://schemas.microsoft.com/office/powerpoint/2010/main" val="400563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C8C-D285-2448-82CE-E8A3EF51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toward model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2B1A-AEB7-0B4E-93DD-44551598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use domain knowledge to construct model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Sometimes adequate domain knowledge is only weakly present</a:t>
            </a:r>
          </a:p>
          <a:p>
            <a:pPr lvl="2"/>
            <a:r>
              <a:rPr lang="en-US" dirty="0"/>
              <a:t>Representing data using domain knowledge may explode the size of the parameter space</a:t>
            </a:r>
          </a:p>
          <a:p>
            <a:pPr lvl="2"/>
            <a:r>
              <a:rPr lang="en-US" dirty="0"/>
              <a:t>…and it’s pretty time consuming</a:t>
            </a:r>
          </a:p>
          <a:p>
            <a:r>
              <a:rPr lang="en-US" dirty="0"/>
              <a:t>Option 2: come up with a post-hoc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67B39-72BD-EC43-A884-315C32B8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60" y="4805008"/>
            <a:ext cx="6821879" cy="13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9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A82-7782-E54C-848F-975D62D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2EEF-262A-1B4F-88A0-FFC6EA62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fixed model with parameters theta and fixed input vector X, find the features that alter the output most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A82-7782-E54C-848F-975D62D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2EEF-262A-1B4F-88A0-FFC6EA62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fixed model with parameters theta and fixed input vector X, find the features that alter the output most</a:t>
            </a:r>
          </a:p>
          <a:p>
            <a:pPr lvl="1"/>
            <a:r>
              <a:rPr lang="en-US" dirty="0"/>
              <a:t>I.e. the most important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7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D87C-4F46-2C45-B93E-6840ADB1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CB3F-DF0C-F24F-9F4A-E5B5E4AB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14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A82-7782-E54C-848F-975D62D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2EEF-262A-1B4F-88A0-FFC6EA62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fixed model with parameters theta and fixed input vector X, find the features that alter the output most</a:t>
            </a:r>
          </a:p>
          <a:p>
            <a:pPr lvl="1"/>
            <a:r>
              <a:rPr lang="en-US" dirty="0"/>
              <a:t>I.e. the most important features</a:t>
            </a:r>
          </a:p>
          <a:p>
            <a:r>
              <a:rPr lang="en-US" dirty="0"/>
              <a:t>Compute for each </a:t>
            </a:r>
            <a:r>
              <a:rPr lang="en-US" dirty="0" err="1"/>
              <a:t>x_i</a:t>
            </a:r>
            <a:r>
              <a:rPr lang="en-US" dirty="0"/>
              <a:t> at fixed X: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A2564-577D-1047-8879-D74FFBF4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89614"/>
            <a:ext cx="1259586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17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A82-7782-E54C-848F-975D62D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case of image data, we can visualize the most important features used by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6C626-023B-584C-A069-B310D13A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1902691"/>
            <a:ext cx="4216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FA82-7782-E54C-848F-975D62D7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These saliency maps are not always interpretable themselves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ACD7B-B8DB-9D4A-BBC2-CACC5254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67202"/>
            <a:ext cx="7315200" cy="360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3A163E-0E45-2440-82F9-14B93C069660}"/>
              </a:ext>
            </a:extLst>
          </p:cNvPr>
          <p:cNvSpPr txBox="1"/>
          <p:nvPr/>
        </p:nvSpPr>
        <p:spPr>
          <a:xfrm>
            <a:off x="4750130" y="5747657"/>
            <a:ext cx="194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“cash machine”</a:t>
            </a:r>
          </a:p>
        </p:txBody>
      </p:sp>
    </p:spTree>
    <p:extLst>
      <p:ext uri="{BB962C8B-B14F-4D97-AF65-F5344CB8AC3E}">
        <p14:creationId xmlns:p14="http://schemas.microsoft.com/office/powerpoint/2010/main" val="26687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EAC7-9DAA-EF49-9290-7E55D361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When we think they’re easily interpretable…they might not 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54F0C-A5E7-5840-9703-D581BA4E5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6A2D7F-75FF-9248-B69F-14A100418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30" y="0"/>
            <a:ext cx="8535340" cy="65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FB7E5-E09B-BF4E-A879-7BD6770E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0"/>
            <a:ext cx="887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8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A5966-CBFB-6347-893F-F4DADD6F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0"/>
            <a:ext cx="887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9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EDFB-FF20-2846-A745-6636FBC3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3: Not easy to make conceptual generalizations from a distribution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7EC59-DC08-AC4E-813B-3E69E65E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specifically, no obvious mapping from the saliency map space to the model space for a given concept</a:t>
            </a:r>
          </a:p>
          <a:p>
            <a:pPr lvl="1"/>
            <a:r>
              <a:rPr lang="en-US" dirty="0"/>
              <a:t>Saliency map outputs are training example specific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07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84015-8428-6745-826D-8D2245139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055" y="59851"/>
            <a:ext cx="8699890" cy="6738298"/>
          </a:xfrm>
        </p:spPr>
      </p:pic>
    </p:spTree>
    <p:extLst>
      <p:ext uri="{BB962C8B-B14F-4D97-AF65-F5344CB8AC3E}">
        <p14:creationId xmlns:p14="http://schemas.microsoft.com/office/powerpoint/2010/main" val="3453220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91E9-C204-1F4D-843E-0C076B84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with Concept Activated Vectors (TCAV)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5CA5-8D9D-0247-91D8-BAD5AA9BB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D87C-4F46-2C45-B93E-6840ADB1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CB3F-DF0C-F24F-9F4A-E5B5E4AB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mathematical description of how concepts relate to a concept of interest</a:t>
            </a:r>
          </a:p>
        </p:txBody>
      </p:sp>
    </p:spTree>
    <p:extLst>
      <p:ext uri="{BB962C8B-B14F-4D97-AF65-F5344CB8AC3E}">
        <p14:creationId xmlns:p14="http://schemas.microsoft.com/office/powerpoint/2010/main" val="3045093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4985" y="2558202"/>
            <a:ext cx="5663102" cy="1110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5359609" y="3421001"/>
            <a:ext cx="490257" cy="411256"/>
          </a:xfrm>
          <a:custGeom>
            <a:avLst/>
            <a:gdLst/>
            <a:ahLst/>
            <a:cxnLst/>
            <a:rect l="l" t="t" r="r" b="b"/>
            <a:pathLst>
              <a:path w="555625" h="466089">
                <a:moveTo>
                  <a:pt x="0" y="0"/>
                </a:moveTo>
                <a:lnTo>
                  <a:pt x="555047" y="0"/>
                </a:lnTo>
                <a:lnTo>
                  <a:pt x="555047" y="465952"/>
                </a:lnTo>
                <a:lnTo>
                  <a:pt x="0" y="4659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631347" y="3600629"/>
            <a:ext cx="6946640" cy="278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657348" y="3609297"/>
            <a:ext cx="6894979" cy="2730313"/>
          </a:xfrm>
          <a:custGeom>
            <a:avLst/>
            <a:gdLst/>
            <a:ahLst/>
            <a:cxnLst/>
            <a:rect l="l" t="t" r="r" b="b"/>
            <a:pathLst>
              <a:path w="7814309" h="3094354">
                <a:moveTo>
                  <a:pt x="7813923" y="3021081"/>
                </a:moveTo>
                <a:lnTo>
                  <a:pt x="7813923" y="682981"/>
                </a:lnTo>
                <a:lnTo>
                  <a:pt x="7808166" y="654639"/>
                </a:lnTo>
                <a:lnTo>
                  <a:pt x="7792484" y="631517"/>
                </a:lnTo>
                <a:lnTo>
                  <a:pt x="7769257" y="615940"/>
                </a:lnTo>
                <a:lnTo>
                  <a:pt x="7740867" y="610232"/>
                </a:lnTo>
                <a:lnTo>
                  <a:pt x="1282777" y="610232"/>
                </a:lnTo>
                <a:lnTo>
                  <a:pt x="1064223" y="0"/>
                </a:lnTo>
                <a:lnTo>
                  <a:pt x="845976" y="610232"/>
                </a:lnTo>
                <a:lnTo>
                  <a:pt x="72749" y="610232"/>
                </a:lnTo>
                <a:lnTo>
                  <a:pt x="44406" y="615940"/>
                </a:lnTo>
                <a:lnTo>
                  <a:pt x="21284" y="631517"/>
                </a:lnTo>
                <a:lnTo>
                  <a:pt x="5708" y="654639"/>
                </a:lnTo>
                <a:lnTo>
                  <a:pt x="0" y="682981"/>
                </a:lnTo>
                <a:lnTo>
                  <a:pt x="0" y="3021081"/>
                </a:lnTo>
                <a:lnTo>
                  <a:pt x="5708" y="3049423"/>
                </a:lnTo>
                <a:lnTo>
                  <a:pt x="21284" y="3072545"/>
                </a:lnTo>
                <a:lnTo>
                  <a:pt x="44406" y="3088121"/>
                </a:lnTo>
                <a:lnTo>
                  <a:pt x="72749" y="3093830"/>
                </a:lnTo>
                <a:lnTo>
                  <a:pt x="7740867" y="3093830"/>
                </a:lnTo>
                <a:lnTo>
                  <a:pt x="7769257" y="3088121"/>
                </a:lnTo>
                <a:lnTo>
                  <a:pt x="7792484" y="3072545"/>
                </a:lnTo>
                <a:lnTo>
                  <a:pt x="7808166" y="3049423"/>
                </a:lnTo>
                <a:lnTo>
                  <a:pt x="7813923" y="3021081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701787" y="4622022"/>
            <a:ext cx="814107" cy="312084"/>
          </a:xfrm>
          <a:custGeom>
            <a:avLst/>
            <a:gdLst/>
            <a:ahLst/>
            <a:cxnLst/>
            <a:rect l="l" t="t" r="r" b="b"/>
            <a:pathLst>
              <a:path w="922654" h="353695">
                <a:moveTo>
                  <a:pt x="0" y="0"/>
                </a:moveTo>
                <a:lnTo>
                  <a:pt x="0" y="353614"/>
                </a:lnTo>
                <a:lnTo>
                  <a:pt x="922464" y="353614"/>
                </a:lnTo>
                <a:lnTo>
                  <a:pt x="922464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614279" y="4934035"/>
            <a:ext cx="1021976" cy="312084"/>
          </a:xfrm>
          <a:custGeom>
            <a:avLst/>
            <a:gdLst/>
            <a:ahLst/>
            <a:cxnLst/>
            <a:rect l="l" t="t" r="r" b="b"/>
            <a:pathLst>
              <a:path w="1158239" h="353695">
                <a:moveTo>
                  <a:pt x="0" y="0"/>
                </a:moveTo>
                <a:lnTo>
                  <a:pt x="0" y="353616"/>
                </a:lnTo>
                <a:lnTo>
                  <a:pt x="1158189" y="353616"/>
                </a:lnTo>
                <a:lnTo>
                  <a:pt x="11581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734236" y="4572245"/>
            <a:ext cx="6744260" cy="127770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0646" marR="4483" algn="ctr">
              <a:lnSpc>
                <a:spcPct val="116700"/>
              </a:lnSpc>
              <a:spcBef>
                <a:spcPts val="84"/>
              </a:spcBef>
            </a:pPr>
            <a:r>
              <a:rPr sz="1765" b="1" spc="13" dirty="0">
                <a:latin typeface="Arial"/>
                <a:cs typeface="Arial"/>
              </a:rPr>
              <a:t>Quantitative </a:t>
            </a:r>
            <a:r>
              <a:rPr sz="1765" spc="13" dirty="0">
                <a:latin typeface="Arial"/>
                <a:cs typeface="Arial"/>
              </a:rPr>
              <a:t>explanation: </a:t>
            </a:r>
            <a:r>
              <a:rPr sz="1765" spc="26" dirty="0">
                <a:latin typeface="Arial"/>
                <a:cs typeface="Arial"/>
              </a:rPr>
              <a:t>how </a:t>
            </a:r>
            <a:r>
              <a:rPr sz="1765" spc="4" dirty="0">
                <a:latin typeface="Arial"/>
                <a:cs typeface="Arial"/>
              </a:rPr>
              <a:t>much </a:t>
            </a:r>
            <a:r>
              <a:rPr sz="1765" spc="-62" dirty="0">
                <a:latin typeface="Arial"/>
                <a:cs typeface="Arial"/>
              </a:rPr>
              <a:t>a </a:t>
            </a:r>
            <a:r>
              <a:rPr sz="1765" spc="31" dirty="0">
                <a:latin typeface="Arial"/>
                <a:cs typeface="Arial"/>
              </a:rPr>
              <a:t>concept </a:t>
            </a:r>
            <a:r>
              <a:rPr sz="1765" spc="-4" dirty="0">
                <a:latin typeface="Arial"/>
                <a:cs typeface="Arial"/>
              </a:rPr>
              <a:t>(e.g., </a:t>
            </a:r>
            <a:r>
              <a:rPr sz="1765" spc="9" dirty="0">
                <a:latin typeface="Arial"/>
                <a:cs typeface="Arial"/>
              </a:rPr>
              <a:t>gender, </a:t>
            </a:r>
            <a:r>
              <a:rPr sz="1765" spc="-44" dirty="0">
                <a:latin typeface="Arial"/>
                <a:cs typeface="Arial"/>
              </a:rPr>
              <a:t>race)  </a:t>
            </a:r>
            <a:r>
              <a:rPr sz="1765" spc="-62" dirty="0">
                <a:latin typeface="Arial"/>
                <a:cs typeface="Arial"/>
              </a:rPr>
              <a:t>was </a:t>
            </a:r>
            <a:r>
              <a:rPr sz="1765" spc="40" dirty="0">
                <a:latin typeface="Arial"/>
                <a:cs typeface="Arial"/>
              </a:rPr>
              <a:t>important </a:t>
            </a:r>
            <a:r>
              <a:rPr sz="1765" spc="35" dirty="0">
                <a:latin typeface="Arial"/>
                <a:cs typeface="Arial"/>
              </a:rPr>
              <a:t>for </a:t>
            </a:r>
            <a:r>
              <a:rPr sz="1765" spc="-62" dirty="0">
                <a:latin typeface="Arial"/>
                <a:cs typeface="Arial"/>
              </a:rPr>
              <a:t>a </a:t>
            </a:r>
            <a:r>
              <a:rPr sz="1765" spc="35" dirty="0">
                <a:latin typeface="Arial"/>
                <a:cs typeface="Arial"/>
              </a:rPr>
              <a:t>prediction </a:t>
            </a:r>
            <a:r>
              <a:rPr sz="1765" spc="18" dirty="0">
                <a:latin typeface="Arial"/>
                <a:cs typeface="Arial"/>
              </a:rPr>
              <a:t>in </a:t>
            </a:r>
            <a:r>
              <a:rPr sz="1765" spc="-62" dirty="0">
                <a:latin typeface="Arial"/>
                <a:cs typeface="Arial"/>
              </a:rPr>
              <a:t>a </a:t>
            </a:r>
            <a:r>
              <a:rPr sz="1765" spc="26" dirty="0">
                <a:latin typeface="Arial"/>
                <a:cs typeface="Arial"/>
              </a:rPr>
              <a:t>trained</a:t>
            </a:r>
            <a:r>
              <a:rPr sz="1765" spc="62" dirty="0">
                <a:latin typeface="Arial"/>
                <a:cs typeface="Arial"/>
              </a:rPr>
              <a:t> </a:t>
            </a:r>
            <a:r>
              <a:rPr sz="1765" spc="40" dirty="0">
                <a:latin typeface="Arial"/>
                <a:cs typeface="Arial"/>
              </a:rPr>
              <a:t>model.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2338">
              <a:latin typeface="Times New Roman"/>
              <a:cs typeface="Times New Roman"/>
            </a:endParaRPr>
          </a:p>
          <a:p>
            <a:pPr marL="2802" algn="ctr">
              <a:spcBef>
                <a:spcPts val="4"/>
              </a:spcBef>
            </a:pPr>
            <a:r>
              <a:rPr sz="1765" spc="-4" dirty="0">
                <a:latin typeface="Arial"/>
                <a:cs typeface="Arial"/>
              </a:rPr>
              <a:t>…even </a:t>
            </a:r>
            <a:r>
              <a:rPr sz="1765" spc="31" dirty="0">
                <a:latin typeface="Arial"/>
                <a:cs typeface="Arial"/>
              </a:rPr>
              <a:t>if </a:t>
            </a:r>
            <a:r>
              <a:rPr sz="1765" spc="35" dirty="0">
                <a:latin typeface="Arial"/>
                <a:cs typeface="Arial"/>
              </a:rPr>
              <a:t>the </a:t>
            </a:r>
            <a:r>
              <a:rPr sz="1765" spc="31" dirty="0">
                <a:latin typeface="Arial"/>
                <a:cs typeface="Arial"/>
              </a:rPr>
              <a:t>concept </a:t>
            </a:r>
            <a:r>
              <a:rPr sz="1765" spc="-62" dirty="0">
                <a:latin typeface="Arial"/>
                <a:cs typeface="Arial"/>
              </a:rPr>
              <a:t>was </a:t>
            </a:r>
            <a:r>
              <a:rPr sz="1765" spc="57" dirty="0">
                <a:latin typeface="Arial"/>
                <a:cs typeface="Arial"/>
              </a:rPr>
              <a:t>not </a:t>
            </a:r>
            <a:r>
              <a:rPr sz="1765" spc="35" dirty="0">
                <a:latin typeface="Arial"/>
                <a:cs typeface="Arial"/>
              </a:rPr>
              <a:t>part </a:t>
            </a:r>
            <a:r>
              <a:rPr sz="1765" spc="49" dirty="0">
                <a:latin typeface="Arial"/>
                <a:cs typeface="Arial"/>
              </a:rPr>
              <a:t>of </a:t>
            </a:r>
            <a:r>
              <a:rPr sz="1765" spc="35" dirty="0">
                <a:latin typeface="Arial"/>
                <a:cs typeface="Arial"/>
              </a:rPr>
              <a:t>the</a:t>
            </a:r>
            <a:r>
              <a:rPr sz="1765" spc="-176" dirty="0">
                <a:latin typeface="Arial"/>
                <a:cs typeface="Arial"/>
              </a:rPr>
              <a:t> </a:t>
            </a:r>
            <a:r>
              <a:rPr sz="1765" spc="22" dirty="0">
                <a:latin typeface="Arial"/>
                <a:cs typeface="Arial"/>
              </a:rPr>
              <a:t>training.</a:t>
            </a:r>
            <a:endParaRPr sz="1765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66"/>
              </a:spcBef>
            </a:pPr>
            <a:r>
              <a:rPr sz="3265" spc="18" dirty="0"/>
              <a:t>Goal </a:t>
            </a:r>
            <a:r>
              <a:rPr sz="3265" spc="93" dirty="0"/>
              <a:t>of</a:t>
            </a:r>
            <a:r>
              <a:rPr sz="3265" spc="-26" dirty="0"/>
              <a:t> </a:t>
            </a: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10" name="object 10"/>
          <p:cNvSpPr txBox="1"/>
          <p:nvPr/>
        </p:nvSpPr>
        <p:spPr>
          <a:xfrm>
            <a:off x="6006353" y="6450385"/>
            <a:ext cx="177053" cy="17826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059" spc="18" dirty="0">
                <a:latin typeface="Arial"/>
                <a:cs typeface="Arial"/>
              </a:rPr>
              <a:t>42</a:t>
            </a:r>
            <a:endParaRPr sz="105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2942" y="6414667"/>
            <a:ext cx="1043828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9" dirty="0">
                <a:latin typeface="Arial"/>
                <a:cs typeface="Arial"/>
              </a:rPr>
              <a:t>ICML</a:t>
            </a:r>
            <a:r>
              <a:rPr sz="1632" spc="-57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2018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611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66"/>
              </a:spcBef>
            </a:pPr>
            <a:r>
              <a:rPr sz="3265" spc="18" dirty="0"/>
              <a:t>Goal </a:t>
            </a:r>
            <a:r>
              <a:rPr sz="3265" spc="93" dirty="0"/>
              <a:t>of</a:t>
            </a:r>
            <a:r>
              <a:rPr sz="3265" spc="-26" dirty="0"/>
              <a:t> </a:t>
            </a: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3" name="object 3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47576" y="3663473"/>
            <a:ext cx="3057031" cy="2121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973576" y="3672140"/>
            <a:ext cx="3005418" cy="2069726"/>
          </a:xfrm>
          <a:custGeom>
            <a:avLst/>
            <a:gdLst/>
            <a:ahLst/>
            <a:cxnLst/>
            <a:rect l="l" t="t" r="r" b="b"/>
            <a:pathLst>
              <a:path w="3406140" h="2345690">
                <a:moveTo>
                  <a:pt x="3405699" y="2272103"/>
                </a:moveTo>
                <a:lnTo>
                  <a:pt x="3405699" y="318930"/>
                </a:lnTo>
                <a:lnTo>
                  <a:pt x="3384332" y="267239"/>
                </a:lnTo>
                <a:lnTo>
                  <a:pt x="3332643" y="245873"/>
                </a:lnTo>
                <a:lnTo>
                  <a:pt x="2954470" y="245873"/>
                </a:lnTo>
                <a:lnTo>
                  <a:pt x="2734689" y="0"/>
                </a:lnTo>
                <a:lnTo>
                  <a:pt x="2514907" y="245873"/>
                </a:lnTo>
                <a:lnTo>
                  <a:pt x="73055" y="245873"/>
                </a:lnTo>
                <a:lnTo>
                  <a:pt x="44583" y="251602"/>
                </a:lnTo>
                <a:lnTo>
                  <a:pt x="21366" y="267239"/>
                </a:lnTo>
                <a:lnTo>
                  <a:pt x="5729" y="290457"/>
                </a:lnTo>
                <a:lnTo>
                  <a:pt x="0" y="318930"/>
                </a:lnTo>
                <a:lnTo>
                  <a:pt x="0" y="2272103"/>
                </a:lnTo>
                <a:lnTo>
                  <a:pt x="5729" y="2300623"/>
                </a:lnTo>
                <a:lnTo>
                  <a:pt x="21366" y="2323946"/>
                </a:lnTo>
                <a:lnTo>
                  <a:pt x="44583" y="2339689"/>
                </a:lnTo>
                <a:lnTo>
                  <a:pt x="73055" y="2345466"/>
                </a:lnTo>
                <a:lnTo>
                  <a:pt x="3332643" y="2345466"/>
                </a:lnTo>
                <a:lnTo>
                  <a:pt x="3361115" y="2339688"/>
                </a:lnTo>
                <a:lnTo>
                  <a:pt x="3384333" y="2323946"/>
                </a:lnTo>
                <a:lnTo>
                  <a:pt x="3399969" y="2300622"/>
                </a:lnTo>
                <a:lnTo>
                  <a:pt x="3405699" y="2272103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028265" y="452087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6695" y="4530515"/>
            <a:ext cx="1513915" cy="253422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2241" rIns="0" bIns="0" rtlCol="0">
            <a:spAutoFit/>
          </a:bodyPr>
          <a:lstStyle/>
          <a:p>
            <a:pPr>
              <a:spcBef>
                <a:spcPts val="18"/>
              </a:spcBef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35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4798" y="452087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6706" y="4812226"/>
            <a:ext cx="59615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this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9931" y="4812226"/>
            <a:ext cx="2094379" cy="263040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11766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2504920" y="4176516"/>
            <a:ext cx="1514894" cy="310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31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219445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66"/>
              </a:spcBef>
            </a:pPr>
            <a:r>
              <a:rPr sz="3265" spc="18" dirty="0"/>
              <a:t>Goal </a:t>
            </a:r>
            <a:r>
              <a:rPr sz="3265" spc="93" dirty="0"/>
              <a:t>of</a:t>
            </a:r>
            <a:r>
              <a:rPr sz="3265" spc="-26" dirty="0"/>
              <a:t> </a:t>
            </a: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3" name="object 3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47576" y="3663473"/>
            <a:ext cx="3057031" cy="2121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1973576" y="3672140"/>
            <a:ext cx="3005418" cy="2069726"/>
          </a:xfrm>
          <a:custGeom>
            <a:avLst/>
            <a:gdLst/>
            <a:ahLst/>
            <a:cxnLst/>
            <a:rect l="l" t="t" r="r" b="b"/>
            <a:pathLst>
              <a:path w="3406140" h="2345690">
                <a:moveTo>
                  <a:pt x="3405699" y="2272103"/>
                </a:moveTo>
                <a:lnTo>
                  <a:pt x="3405699" y="318930"/>
                </a:lnTo>
                <a:lnTo>
                  <a:pt x="3384332" y="267239"/>
                </a:lnTo>
                <a:lnTo>
                  <a:pt x="3332643" y="245873"/>
                </a:lnTo>
                <a:lnTo>
                  <a:pt x="2954470" y="245873"/>
                </a:lnTo>
                <a:lnTo>
                  <a:pt x="2734689" y="0"/>
                </a:lnTo>
                <a:lnTo>
                  <a:pt x="2514907" y="245873"/>
                </a:lnTo>
                <a:lnTo>
                  <a:pt x="73055" y="245873"/>
                </a:lnTo>
                <a:lnTo>
                  <a:pt x="44583" y="251602"/>
                </a:lnTo>
                <a:lnTo>
                  <a:pt x="21366" y="267239"/>
                </a:lnTo>
                <a:lnTo>
                  <a:pt x="5729" y="290457"/>
                </a:lnTo>
                <a:lnTo>
                  <a:pt x="0" y="318930"/>
                </a:lnTo>
                <a:lnTo>
                  <a:pt x="0" y="2272103"/>
                </a:lnTo>
                <a:lnTo>
                  <a:pt x="5729" y="2300623"/>
                </a:lnTo>
                <a:lnTo>
                  <a:pt x="21366" y="2323946"/>
                </a:lnTo>
                <a:lnTo>
                  <a:pt x="44583" y="2339689"/>
                </a:lnTo>
                <a:lnTo>
                  <a:pt x="73055" y="2345466"/>
                </a:lnTo>
                <a:lnTo>
                  <a:pt x="3332643" y="2345466"/>
                </a:lnTo>
                <a:lnTo>
                  <a:pt x="3361115" y="2339688"/>
                </a:lnTo>
                <a:lnTo>
                  <a:pt x="3384333" y="2323946"/>
                </a:lnTo>
                <a:lnTo>
                  <a:pt x="3399969" y="2300622"/>
                </a:lnTo>
                <a:lnTo>
                  <a:pt x="3405699" y="2272103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2028265" y="452087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6695" y="4530515"/>
            <a:ext cx="1513915" cy="253422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2241" rIns="0" bIns="0" rtlCol="0">
            <a:spAutoFit/>
          </a:bodyPr>
          <a:lstStyle/>
          <a:p>
            <a:pPr>
              <a:spcBef>
                <a:spcPts val="18"/>
              </a:spcBef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35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4798" y="452087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6706" y="4812226"/>
            <a:ext cx="59615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this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9931" y="4812226"/>
            <a:ext cx="2094379" cy="263040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11766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2504920" y="4176516"/>
            <a:ext cx="1514894" cy="310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973847" y="4616889"/>
            <a:ext cx="1122796" cy="130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5661127" y="4320779"/>
            <a:ext cx="1992406" cy="440951"/>
          </a:xfrm>
          <a:custGeom>
            <a:avLst/>
            <a:gdLst/>
            <a:ahLst/>
            <a:cxnLst/>
            <a:rect l="l" t="t" r="r" b="b"/>
            <a:pathLst>
              <a:path w="2258059" h="499745">
                <a:moveTo>
                  <a:pt x="0" y="0"/>
                </a:moveTo>
                <a:lnTo>
                  <a:pt x="2258048" y="0"/>
                </a:lnTo>
                <a:lnTo>
                  <a:pt x="2258048" y="499433"/>
                </a:lnTo>
                <a:lnTo>
                  <a:pt x="0" y="4994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5771030" y="4514307"/>
            <a:ext cx="1005728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spc="-35" dirty="0">
                <a:latin typeface="Arial"/>
                <a:cs typeface="Arial"/>
              </a:rPr>
              <a:t>TCAV </a:t>
            </a:r>
            <a:r>
              <a:rPr sz="1147" spc="-13" dirty="0">
                <a:latin typeface="Arial"/>
                <a:cs typeface="Arial"/>
              </a:rPr>
              <a:t>score</a:t>
            </a:r>
            <a:r>
              <a:rPr sz="1147" spc="-18" dirty="0">
                <a:latin typeface="Arial"/>
                <a:cs typeface="Arial"/>
              </a:rPr>
              <a:t> </a:t>
            </a:r>
            <a:r>
              <a:rPr sz="1147" spc="22" dirty="0">
                <a:latin typeface="Arial"/>
                <a:cs typeface="Arial"/>
              </a:rPr>
              <a:t>for</a:t>
            </a:r>
            <a:endParaRPr sz="114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39528" y="5737020"/>
            <a:ext cx="730624" cy="162993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3362"/>
            <a:r>
              <a:rPr sz="1059" b="1" spc="22" dirty="0">
                <a:latin typeface="Arial"/>
                <a:cs typeface="Arial"/>
              </a:rPr>
              <a:t>not</a:t>
            </a:r>
            <a:r>
              <a:rPr sz="1059" b="1" spc="-22" dirty="0">
                <a:latin typeface="Arial"/>
                <a:cs typeface="Arial"/>
              </a:rPr>
              <a:t> </a:t>
            </a:r>
            <a:r>
              <a:rPr sz="1059" b="1" spc="9" dirty="0">
                <a:latin typeface="Arial"/>
                <a:cs typeface="Arial"/>
              </a:rPr>
              <a:t>striped</a:t>
            </a:r>
            <a:endParaRPr sz="1059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25692" y="5737020"/>
            <a:ext cx="471207" cy="162993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1681"/>
            <a:r>
              <a:rPr sz="1059" b="1" spc="9" dirty="0">
                <a:latin typeface="Arial"/>
                <a:cs typeface="Arial"/>
              </a:rPr>
              <a:t>striped</a:t>
            </a:r>
            <a:endParaRPr sz="1059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24112" y="4534144"/>
            <a:ext cx="415177" cy="180483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3922" rIns="0" bIns="0" rtlCol="0">
            <a:spAutoFit/>
          </a:bodyPr>
          <a:lstStyle/>
          <a:p>
            <a:pPr>
              <a:spcBef>
                <a:spcPts val="31"/>
              </a:spcBef>
            </a:pPr>
            <a:r>
              <a:rPr sz="1147" b="1" spc="9" dirty="0">
                <a:latin typeface="Arial"/>
                <a:cs typeface="Arial"/>
              </a:rPr>
              <a:t>Zebra</a:t>
            </a:r>
            <a:endParaRPr sz="1147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48177" y="3273772"/>
            <a:ext cx="201706" cy="409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6348179" y="4070972"/>
            <a:ext cx="201706" cy="348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6160522" y="3630035"/>
            <a:ext cx="681086" cy="6810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7529302" y="3887016"/>
            <a:ext cx="2724387" cy="19689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7555302" y="3895682"/>
            <a:ext cx="2672603" cy="1917326"/>
          </a:xfrm>
          <a:custGeom>
            <a:avLst/>
            <a:gdLst/>
            <a:ahLst/>
            <a:cxnLst/>
            <a:rect l="l" t="t" r="r" b="b"/>
            <a:pathLst>
              <a:path w="3028950" h="2172970">
                <a:moveTo>
                  <a:pt x="3028703" y="2110825"/>
                </a:moveTo>
                <a:lnTo>
                  <a:pt x="3028703" y="61671"/>
                </a:lnTo>
                <a:lnTo>
                  <a:pt x="3023857" y="37665"/>
                </a:lnTo>
                <a:lnTo>
                  <a:pt x="3010640" y="18063"/>
                </a:lnTo>
                <a:lnTo>
                  <a:pt x="2991037" y="4846"/>
                </a:lnTo>
                <a:lnTo>
                  <a:pt x="2967032" y="0"/>
                </a:lnTo>
                <a:lnTo>
                  <a:pt x="61671" y="0"/>
                </a:lnTo>
                <a:lnTo>
                  <a:pt x="37665" y="4846"/>
                </a:lnTo>
                <a:lnTo>
                  <a:pt x="18063" y="18063"/>
                </a:lnTo>
                <a:lnTo>
                  <a:pt x="4846" y="37665"/>
                </a:lnTo>
                <a:lnTo>
                  <a:pt x="0" y="61671"/>
                </a:lnTo>
                <a:lnTo>
                  <a:pt x="0" y="2110825"/>
                </a:lnTo>
                <a:lnTo>
                  <a:pt x="4846" y="2134830"/>
                </a:lnTo>
                <a:lnTo>
                  <a:pt x="18063" y="2154433"/>
                </a:lnTo>
                <a:lnTo>
                  <a:pt x="37665" y="2167649"/>
                </a:lnTo>
                <a:lnTo>
                  <a:pt x="61671" y="2172496"/>
                </a:lnTo>
                <a:lnTo>
                  <a:pt x="2967032" y="2172496"/>
                </a:lnTo>
                <a:lnTo>
                  <a:pt x="2991037" y="2167649"/>
                </a:lnTo>
                <a:lnTo>
                  <a:pt x="3010640" y="2154433"/>
                </a:lnTo>
                <a:lnTo>
                  <a:pt x="3023857" y="2134830"/>
                </a:lnTo>
                <a:lnTo>
                  <a:pt x="3028703" y="211082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8213912" y="4305422"/>
            <a:ext cx="1345266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spc="-40" dirty="0">
                <a:latin typeface="Arial"/>
                <a:cs typeface="Arial"/>
              </a:rPr>
              <a:t>TCAV</a:t>
            </a:r>
            <a:r>
              <a:rPr sz="1544" spc="-66" dirty="0">
                <a:latin typeface="Arial"/>
                <a:cs typeface="Arial"/>
              </a:rPr>
              <a:t> </a:t>
            </a:r>
            <a:r>
              <a:rPr sz="1544" spc="22" dirty="0">
                <a:latin typeface="Arial"/>
                <a:cs typeface="Arial"/>
              </a:rPr>
              <a:t>provides</a:t>
            </a:r>
            <a:endParaRPr sz="1544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32</a:t>
            </a:fld>
            <a:endParaRPr spc="18" dirty="0"/>
          </a:p>
        </p:txBody>
      </p:sp>
      <p:sp>
        <p:nvSpPr>
          <p:cNvPr id="31" name="object 31"/>
          <p:cNvSpPr txBox="1"/>
          <p:nvPr/>
        </p:nvSpPr>
        <p:spPr>
          <a:xfrm>
            <a:off x="7642412" y="4574363"/>
            <a:ext cx="2493309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b="1" spc="13" dirty="0">
                <a:latin typeface="Arial"/>
                <a:cs typeface="Arial"/>
              </a:rPr>
              <a:t>quantitative </a:t>
            </a:r>
            <a:r>
              <a:rPr sz="1544" b="1" dirty="0">
                <a:latin typeface="Arial"/>
                <a:cs typeface="Arial"/>
              </a:rPr>
              <a:t>importance</a:t>
            </a:r>
            <a:r>
              <a:rPr sz="1544" b="1" spc="-53" dirty="0">
                <a:latin typeface="Arial"/>
                <a:cs typeface="Arial"/>
              </a:rPr>
              <a:t> </a:t>
            </a:r>
            <a:r>
              <a:rPr sz="1544" spc="53" dirty="0">
                <a:latin typeface="Arial"/>
                <a:cs typeface="Arial"/>
              </a:rPr>
              <a:t>of</a:t>
            </a:r>
            <a:endParaRPr sz="1544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08794" y="4813575"/>
            <a:ext cx="2563346" cy="529365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56891" marR="4483" indent="-145684">
              <a:lnSpc>
                <a:spcPct val="114300"/>
              </a:lnSpc>
              <a:spcBef>
                <a:spcPts val="79"/>
              </a:spcBef>
            </a:pPr>
            <a:r>
              <a:rPr sz="1544" spc="-44" dirty="0">
                <a:latin typeface="Arial"/>
                <a:cs typeface="Arial"/>
              </a:rPr>
              <a:t>a </a:t>
            </a:r>
            <a:r>
              <a:rPr sz="1544" spc="35" dirty="0">
                <a:latin typeface="Arial"/>
                <a:cs typeface="Arial"/>
              </a:rPr>
              <a:t>concept </a:t>
            </a:r>
            <a:r>
              <a:rPr sz="1544" b="1" spc="4" dirty="0">
                <a:latin typeface="Arial"/>
                <a:cs typeface="Arial"/>
              </a:rPr>
              <a:t>if </a:t>
            </a:r>
            <a:r>
              <a:rPr sz="1544" b="1" spc="-4" dirty="0">
                <a:latin typeface="Arial"/>
                <a:cs typeface="Arial"/>
              </a:rPr>
              <a:t>and </a:t>
            </a:r>
            <a:r>
              <a:rPr sz="1544" b="1" spc="-26" dirty="0">
                <a:latin typeface="Arial"/>
                <a:cs typeface="Arial"/>
              </a:rPr>
              <a:t>only </a:t>
            </a:r>
            <a:r>
              <a:rPr sz="1544" b="1" spc="4" dirty="0">
                <a:latin typeface="Arial"/>
                <a:cs typeface="Arial"/>
              </a:rPr>
              <a:t>if </a:t>
            </a:r>
            <a:r>
              <a:rPr sz="1544" spc="18" dirty="0">
                <a:latin typeface="Arial"/>
                <a:cs typeface="Arial"/>
              </a:rPr>
              <a:t>your  </a:t>
            </a:r>
            <a:r>
              <a:rPr sz="1544" spc="26" dirty="0">
                <a:latin typeface="Arial"/>
                <a:cs typeface="Arial"/>
              </a:rPr>
              <a:t>network </a:t>
            </a:r>
            <a:r>
              <a:rPr sz="1544" spc="22" dirty="0">
                <a:latin typeface="Arial"/>
                <a:cs typeface="Arial"/>
              </a:rPr>
              <a:t>learned </a:t>
            </a:r>
            <a:r>
              <a:rPr sz="1544" spc="44" dirty="0">
                <a:latin typeface="Arial"/>
                <a:cs typeface="Arial"/>
              </a:rPr>
              <a:t>about</a:t>
            </a:r>
            <a:r>
              <a:rPr sz="1544" spc="-62" dirty="0">
                <a:latin typeface="Arial"/>
                <a:cs typeface="Arial"/>
              </a:rPr>
              <a:t> </a:t>
            </a:r>
            <a:r>
              <a:rPr sz="1544" spc="44" dirty="0">
                <a:latin typeface="Arial"/>
                <a:cs typeface="Arial"/>
              </a:rPr>
              <a:t>it.</a:t>
            </a:r>
            <a:endParaRPr sz="154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016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024" y="4015806"/>
            <a:ext cx="815141" cy="405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033026" y="4024473"/>
            <a:ext cx="763681" cy="354106"/>
          </a:xfrm>
          <a:custGeom>
            <a:avLst/>
            <a:gdLst/>
            <a:ahLst/>
            <a:cxnLst/>
            <a:rect l="l" t="t" r="r" b="b"/>
            <a:pathLst>
              <a:path w="865504" h="401320">
                <a:moveTo>
                  <a:pt x="864891" y="393141"/>
                </a:moveTo>
                <a:lnTo>
                  <a:pt x="864891" y="7635"/>
                </a:lnTo>
                <a:lnTo>
                  <a:pt x="857256" y="0"/>
                </a:lnTo>
                <a:lnTo>
                  <a:pt x="7633" y="0"/>
                </a:lnTo>
                <a:lnTo>
                  <a:pt x="0" y="7635"/>
                </a:lnTo>
                <a:lnTo>
                  <a:pt x="0" y="393141"/>
                </a:lnTo>
                <a:lnTo>
                  <a:pt x="7633" y="400775"/>
                </a:lnTo>
                <a:lnTo>
                  <a:pt x="857256" y="400775"/>
                </a:lnTo>
                <a:lnTo>
                  <a:pt x="864891" y="393141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140824" y="4047687"/>
            <a:ext cx="538443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b="1" spc="-44" dirty="0">
                <a:latin typeface="Arial"/>
                <a:cs typeface="Arial"/>
              </a:rPr>
              <a:t>TC</a:t>
            </a:r>
            <a:r>
              <a:rPr sz="1544" b="1" spc="-84" dirty="0">
                <a:latin typeface="Arial"/>
                <a:cs typeface="Arial"/>
              </a:rPr>
              <a:t>A</a:t>
            </a:r>
            <a:r>
              <a:rPr sz="1544" b="1" spc="13" dirty="0">
                <a:latin typeface="Arial"/>
                <a:cs typeface="Arial"/>
              </a:rPr>
              <a:t>V</a:t>
            </a:r>
            <a:endParaRPr sz="1544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marR="2241" algn="ctr">
              <a:lnSpc>
                <a:spcPct val="100000"/>
              </a:lnSpc>
              <a:spcBef>
                <a:spcPts val="666"/>
              </a:spcBef>
            </a:pP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6" name="object 6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971542" y="3544379"/>
            <a:ext cx="3057031" cy="1115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997543" y="3553047"/>
            <a:ext cx="3005418" cy="1063438"/>
          </a:xfrm>
          <a:custGeom>
            <a:avLst/>
            <a:gdLst/>
            <a:ahLst/>
            <a:cxnLst/>
            <a:rect l="l" t="t" r="r" b="b"/>
            <a:pathLst>
              <a:path w="3406140" h="1205229">
                <a:moveTo>
                  <a:pt x="3405699" y="1131754"/>
                </a:moveTo>
                <a:lnTo>
                  <a:pt x="3405699" y="318928"/>
                </a:lnTo>
                <a:lnTo>
                  <a:pt x="3399970" y="290456"/>
                </a:lnTo>
                <a:lnTo>
                  <a:pt x="3384332" y="267239"/>
                </a:lnTo>
                <a:lnTo>
                  <a:pt x="3361114" y="251602"/>
                </a:lnTo>
                <a:lnTo>
                  <a:pt x="3332642" y="245873"/>
                </a:lnTo>
                <a:lnTo>
                  <a:pt x="2954470" y="245873"/>
                </a:lnTo>
                <a:lnTo>
                  <a:pt x="2734688" y="0"/>
                </a:lnTo>
                <a:lnTo>
                  <a:pt x="2514907" y="245873"/>
                </a:lnTo>
                <a:lnTo>
                  <a:pt x="73056" y="245873"/>
                </a:lnTo>
                <a:lnTo>
                  <a:pt x="44584" y="251602"/>
                </a:lnTo>
                <a:lnTo>
                  <a:pt x="21366" y="267239"/>
                </a:lnTo>
                <a:lnTo>
                  <a:pt x="5729" y="290456"/>
                </a:lnTo>
                <a:lnTo>
                  <a:pt x="0" y="318928"/>
                </a:lnTo>
                <a:lnTo>
                  <a:pt x="0" y="1131754"/>
                </a:lnTo>
                <a:lnTo>
                  <a:pt x="5729" y="1160226"/>
                </a:lnTo>
                <a:lnTo>
                  <a:pt x="21366" y="1183443"/>
                </a:lnTo>
                <a:lnTo>
                  <a:pt x="44584" y="1199080"/>
                </a:lnTo>
                <a:lnTo>
                  <a:pt x="73056" y="1204809"/>
                </a:lnTo>
                <a:lnTo>
                  <a:pt x="3332642" y="1204809"/>
                </a:lnTo>
                <a:lnTo>
                  <a:pt x="3361114" y="1199080"/>
                </a:lnTo>
                <a:lnTo>
                  <a:pt x="3384332" y="1183443"/>
                </a:lnTo>
                <a:lnTo>
                  <a:pt x="3399970" y="1160226"/>
                </a:lnTo>
                <a:lnTo>
                  <a:pt x="3405699" y="1131754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2061882" y="389334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0662" y="3908260"/>
            <a:ext cx="1513915" cy="243656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5043">
              <a:lnSpc>
                <a:spcPts val="1937"/>
              </a:lnSpc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40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8416" y="389334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118" y="4184696"/>
            <a:ext cx="2737597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 </a:t>
            </a:r>
            <a:r>
              <a:rPr sz="1632" dirty="0">
                <a:latin typeface="Arial"/>
                <a:cs typeface="Arial"/>
              </a:rPr>
              <a:t>this </a:t>
            </a: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8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01616" y="3422302"/>
            <a:ext cx="1514895" cy="310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6310317" y="3224797"/>
            <a:ext cx="201706" cy="299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6200013" y="3485469"/>
            <a:ext cx="498502" cy="4985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6310317" y="3803892"/>
            <a:ext cx="201706" cy="259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1957054" y="4793339"/>
            <a:ext cx="2667000" cy="1806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2050514" y="5286642"/>
            <a:ext cx="2447079" cy="118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4431032" y="4944187"/>
            <a:ext cx="2943785" cy="1257860"/>
          </a:xfrm>
          <a:custGeom>
            <a:avLst/>
            <a:gdLst/>
            <a:ahLst/>
            <a:cxnLst/>
            <a:rect l="l" t="t" r="r" b="b"/>
            <a:pathLst>
              <a:path w="3336290" h="1425575">
                <a:moveTo>
                  <a:pt x="602559" y="903070"/>
                </a:moveTo>
                <a:lnTo>
                  <a:pt x="602559" y="647067"/>
                </a:lnTo>
                <a:lnTo>
                  <a:pt x="0" y="775069"/>
                </a:lnTo>
                <a:lnTo>
                  <a:pt x="602559" y="903070"/>
                </a:lnTo>
                <a:close/>
              </a:path>
              <a:path w="3336290" h="1425575">
                <a:moveTo>
                  <a:pt x="3335713" y="1361358"/>
                </a:moveTo>
                <a:lnTo>
                  <a:pt x="3335713" y="64154"/>
                </a:lnTo>
                <a:lnTo>
                  <a:pt x="3317050" y="18816"/>
                </a:lnTo>
                <a:lnTo>
                  <a:pt x="3271865" y="0"/>
                </a:lnTo>
                <a:lnTo>
                  <a:pt x="666713" y="0"/>
                </a:lnTo>
                <a:lnTo>
                  <a:pt x="641770" y="5051"/>
                </a:lnTo>
                <a:lnTo>
                  <a:pt x="621374" y="18816"/>
                </a:lnTo>
                <a:lnTo>
                  <a:pt x="607610" y="39211"/>
                </a:lnTo>
                <a:lnTo>
                  <a:pt x="602559" y="64154"/>
                </a:lnTo>
                <a:lnTo>
                  <a:pt x="602559" y="1361358"/>
                </a:lnTo>
                <a:lnTo>
                  <a:pt x="607610" y="1386253"/>
                </a:lnTo>
                <a:lnTo>
                  <a:pt x="621374" y="1406543"/>
                </a:lnTo>
                <a:lnTo>
                  <a:pt x="641770" y="1420203"/>
                </a:lnTo>
                <a:lnTo>
                  <a:pt x="666713" y="1425206"/>
                </a:lnTo>
                <a:lnTo>
                  <a:pt x="3271865" y="1425206"/>
                </a:lnTo>
                <a:lnTo>
                  <a:pt x="3296760" y="1420203"/>
                </a:lnTo>
                <a:lnTo>
                  <a:pt x="3317050" y="1406543"/>
                </a:lnTo>
                <a:lnTo>
                  <a:pt x="3330710" y="1386253"/>
                </a:lnTo>
                <a:lnTo>
                  <a:pt x="3335713" y="1361358"/>
                </a:lnTo>
                <a:close/>
              </a:path>
            </a:pathLst>
          </a:custGeom>
          <a:solidFill>
            <a:srgbClr val="FFA46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5541705" y="5573563"/>
            <a:ext cx="1120028" cy="381559"/>
          </a:xfrm>
          <a:custGeom>
            <a:avLst/>
            <a:gdLst/>
            <a:ahLst/>
            <a:cxnLst/>
            <a:rect l="l" t="t" r="r" b="b"/>
            <a:pathLst>
              <a:path w="1269364" h="432434">
                <a:moveTo>
                  <a:pt x="0" y="0"/>
                </a:moveTo>
                <a:lnTo>
                  <a:pt x="0" y="432196"/>
                </a:lnTo>
                <a:lnTo>
                  <a:pt x="1269244" y="432196"/>
                </a:lnTo>
                <a:lnTo>
                  <a:pt x="1269244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 txBox="1"/>
          <p:nvPr/>
        </p:nvSpPr>
        <p:spPr>
          <a:xfrm>
            <a:off x="2218765" y="4922184"/>
            <a:ext cx="4989979" cy="988065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319385" indent="-308178">
              <a:lnSpc>
                <a:spcPts val="2312"/>
              </a:lnSpc>
              <a:spcBef>
                <a:spcPts val="110"/>
              </a:spcBef>
              <a:buAutoNum type="arabicPeriod"/>
              <a:tabLst>
                <a:tab pos="319945" algn="l"/>
              </a:tabLst>
            </a:pPr>
            <a:r>
              <a:rPr sz="2162" spc="9" dirty="0">
                <a:latin typeface="Arial"/>
                <a:cs typeface="Arial"/>
              </a:rPr>
              <a:t>Learning</a:t>
            </a:r>
            <a:r>
              <a:rPr sz="2162" dirty="0">
                <a:latin typeface="Arial"/>
                <a:cs typeface="Arial"/>
              </a:rPr>
              <a:t> </a:t>
            </a:r>
            <a:r>
              <a:rPr sz="2162" spc="-88" dirty="0">
                <a:latin typeface="Arial"/>
                <a:cs typeface="Arial"/>
              </a:rPr>
              <a:t>CAVs</a:t>
            </a:r>
            <a:endParaRPr sz="2162">
              <a:latin typeface="Arial"/>
              <a:cs typeface="Arial"/>
            </a:endParaRPr>
          </a:p>
          <a:p>
            <a:pPr marL="3221863" lvl="1" indent="-308178">
              <a:lnSpc>
                <a:spcPts val="2312"/>
              </a:lnSpc>
              <a:buAutoNum type="arabicPeriod"/>
              <a:tabLst>
                <a:tab pos="3222423" algn="l"/>
              </a:tabLst>
            </a:pPr>
            <a:r>
              <a:rPr sz="2162" spc="40" dirty="0">
                <a:latin typeface="Arial"/>
                <a:cs typeface="Arial"/>
              </a:rPr>
              <a:t>How </a:t>
            </a:r>
            <a:r>
              <a:rPr sz="2162" spc="106" dirty="0">
                <a:latin typeface="Arial"/>
                <a:cs typeface="Arial"/>
              </a:rPr>
              <a:t>to</a:t>
            </a:r>
            <a:r>
              <a:rPr sz="2162" spc="-88" dirty="0">
                <a:latin typeface="Arial"/>
                <a:cs typeface="Arial"/>
              </a:rPr>
              <a:t> </a:t>
            </a:r>
            <a:r>
              <a:rPr sz="2162" spc="40" dirty="0">
                <a:latin typeface="Arial"/>
                <a:cs typeface="Arial"/>
              </a:rPr>
              <a:t>define</a:t>
            </a:r>
            <a:endParaRPr sz="2162">
              <a:latin typeface="Arial"/>
              <a:cs typeface="Arial"/>
            </a:endParaRPr>
          </a:p>
          <a:p>
            <a:pPr marR="400632" algn="r">
              <a:spcBef>
                <a:spcPts val="405"/>
              </a:spcBef>
            </a:pPr>
            <a:r>
              <a:rPr sz="2162" spc="18" dirty="0">
                <a:latin typeface="Arial"/>
                <a:cs typeface="Arial"/>
              </a:rPr>
              <a:t>concepts</a:t>
            </a:r>
            <a:r>
              <a:rPr sz="2162" spc="-150" dirty="0">
                <a:latin typeface="Arial"/>
                <a:cs typeface="Arial"/>
              </a:rPr>
              <a:t>?</a:t>
            </a:r>
            <a:endParaRPr sz="2162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33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3023678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5647" y="721912"/>
            <a:ext cx="7693959" cy="525083"/>
          </a:xfrm>
          <a:prstGeom prst="rect">
            <a:avLst/>
          </a:prstGeom>
        </p:spPr>
        <p:txBody>
          <a:bodyPr vert="horz" wrap="square" lIns="0" tIns="1568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24"/>
              </a:spcBef>
            </a:pPr>
            <a:r>
              <a:rPr sz="3309" spc="66" dirty="0"/>
              <a:t>Defining concept </a:t>
            </a:r>
            <a:r>
              <a:rPr sz="3309" spc="35" dirty="0"/>
              <a:t>activation </a:t>
            </a:r>
            <a:r>
              <a:rPr sz="3309" spc="44" dirty="0"/>
              <a:t>vector</a:t>
            </a:r>
            <a:r>
              <a:rPr sz="3309" spc="-124" dirty="0"/>
              <a:t> </a:t>
            </a:r>
            <a:r>
              <a:rPr sz="3309" spc="-150" dirty="0"/>
              <a:t>(CAV)</a:t>
            </a:r>
            <a:endParaRPr sz="3309"/>
          </a:p>
        </p:txBody>
      </p:sp>
      <p:sp>
        <p:nvSpPr>
          <p:cNvPr id="3" name="object 3"/>
          <p:cNvSpPr txBox="1"/>
          <p:nvPr/>
        </p:nvSpPr>
        <p:spPr>
          <a:xfrm>
            <a:off x="2185148" y="1479876"/>
            <a:ext cx="1126751" cy="43106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735" b="1" spc="-62" dirty="0">
                <a:latin typeface="Arial"/>
                <a:cs typeface="Arial"/>
              </a:rPr>
              <a:t>Inputs:</a:t>
            </a:r>
            <a:endParaRPr sz="273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3661" y="2002052"/>
            <a:ext cx="8160491" cy="2822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969780" y="3625184"/>
            <a:ext cx="8252572" cy="1473574"/>
          </a:xfrm>
          <a:custGeom>
            <a:avLst/>
            <a:gdLst/>
            <a:ahLst/>
            <a:cxnLst/>
            <a:rect l="l" t="t" r="r" b="b"/>
            <a:pathLst>
              <a:path w="9352915" h="1670050">
                <a:moveTo>
                  <a:pt x="0" y="0"/>
                </a:moveTo>
                <a:lnTo>
                  <a:pt x="9352763" y="0"/>
                </a:lnTo>
                <a:lnTo>
                  <a:pt x="9352763" y="1669851"/>
                </a:lnTo>
                <a:lnTo>
                  <a:pt x="0" y="16698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106978" y="1989415"/>
            <a:ext cx="1056715" cy="1272988"/>
          </a:xfrm>
          <a:custGeom>
            <a:avLst/>
            <a:gdLst/>
            <a:ahLst/>
            <a:cxnLst/>
            <a:rect l="l" t="t" r="r" b="b"/>
            <a:pathLst>
              <a:path w="1197610" h="1442720">
                <a:moveTo>
                  <a:pt x="0" y="0"/>
                </a:moveTo>
                <a:lnTo>
                  <a:pt x="1196988" y="0"/>
                </a:lnTo>
                <a:lnTo>
                  <a:pt x="1196988" y="1442139"/>
                </a:lnTo>
                <a:lnTo>
                  <a:pt x="0" y="1442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974884" y="3324726"/>
            <a:ext cx="2570069" cy="844362"/>
          </a:xfrm>
          <a:custGeom>
            <a:avLst/>
            <a:gdLst/>
            <a:ahLst/>
            <a:cxnLst/>
            <a:rect l="l" t="t" r="r" b="b"/>
            <a:pathLst>
              <a:path w="2912745" h="956945">
                <a:moveTo>
                  <a:pt x="0" y="0"/>
                </a:moveTo>
                <a:lnTo>
                  <a:pt x="2912628" y="0"/>
                </a:lnTo>
                <a:lnTo>
                  <a:pt x="2912628" y="956890"/>
                </a:lnTo>
                <a:lnTo>
                  <a:pt x="0" y="9568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710710" y="3251553"/>
            <a:ext cx="1274327" cy="921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3736711" y="3260220"/>
            <a:ext cx="1222562" cy="870137"/>
          </a:xfrm>
          <a:custGeom>
            <a:avLst/>
            <a:gdLst/>
            <a:ahLst/>
            <a:cxnLst/>
            <a:rect l="l" t="t" r="r" b="b"/>
            <a:pathLst>
              <a:path w="1385570" h="986154">
                <a:moveTo>
                  <a:pt x="1385302" y="940520"/>
                </a:moveTo>
                <a:lnTo>
                  <a:pt x="1385302" y="173738"/>
                </a:lnTo>
                <a:lnTo>
                  <a:pt x="1381758" y="156166"/>
                </a:lnTo>
                <a:lnTo>
                  <a:pt x="1372093" y="141824"/>
                </a:lnTo>
                <a:lnTo>
                  <a:pt x="1357751" y="132158"/>
                </a:lnTo>
                <a:lnTo>
                  <a:pt x="1340178" y="128615"/>
                </a:lnTo>
                <a:lnTo>
                  <a:pt x="507094" y="128615"/>
                </a:lnTo>
                <a:lnTo>
                  <a:pt x="371419" y="0"/>
                </a:lnTo>
                <a:lnTo>
                  <a:pt x="236051" y="128615"/>
                </a:lnTo>
                <a:lnTo>
                  <a:pt x="45123" y="128615"/>
                </a:lnTo>
                <a:lnTo>
                  <a:pt x="27551" y="132158"/>
                </a:lnTo>
                <a:lnTo>
                  <a:pt x="13209" y="141824"/>
                </a:lnTo>
                <a:lnTo>
                  <a:pt x="3543" y="156166"/>
                </a:lnTo>
                <a:lnTo>
                  <a:pt x="0" y="173738"/>
                </a:lnTo>
                <a:lnTo>
                  <a:pt x="0" y="940520"/>
                </a:lnTo>
                <a:lnTo>
                  <a:pt x="3543" y="958091"/>
                </a:lnTo>
                <a:lnTo>
                  <a:pt x="13209" y="972433"/>
                </a:lnTo>
                <a:lnTo>
                  <a:pt x="27551" y="982099"/>
                </a:lnTo>
                <a:lnTo>
                  <a:pt x="45123" y="985643"/>
                </a:lnTo>
                <a:lnTo>
                  <a:pt x="1340178" y="985643"/>
                </a:lnTo>
                <a:lnTo>
                  <a:pt x="1357751" y="982099"/>
                </a:lnTo>
                <a:lnTo>
                  <a:pt x="1372093" y="972433"/>
                </a:lnTo>
                <a:lnTo>
                  <a:pt x="1381758" y="958091"/>
                </a:lnTo>
                <a:lnTo>
                  <a:pt x="1385302" y="940520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3944471" y="3456314"/>
            <a:ext cx="79729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13" dirty="0">
                <a:latin typeface="Arial"/>
                <a:cs typeface="Arial"/>
              </a:rPr>
              <a:t>Random</a:t>
            </a:r>
            <a:endParaRPr sz="1632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0500" y="3736461"/>
            <a:ext cx="689162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4" dirty="0">
                <a:latin typeface="Arial"/>
                <a:cs typeface="Arial"/>
              </a:rPr>
              <a:t>images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87757" y="1621833"/>
            <a:ext cx="1495607" cy="964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3713759" y="1630500"/>
            <a:ext cx="1443878" cy="912719"/>
          </a:xfrm>
          <a:custGeom>
            <a:avLst/>
            <a:gdLst/>
            <a:ahLst/>
            <a:cxnLst/>
            <a:rect l="l" t="t" r="r" b="b"/>
            <a:pathLst>
              <a:path w="1636395" h="1034414">
                <a:moveTo>
                  <a:pt x="1636086" y="806071"/>
                </a:moveTo>
                <a:lnTo>
                  <a:pt x="1636086" y="45123"/>
                </a:lnTo>
                <a:lnTo>
                  <a:pt x="1632495" y="27550"/>
                </a:lnTo>
                <a:lnTo>
                  <a:pt x="1622723" y="13208"/>
                </a:lnTo>
                <a:lnTo>
                  <a:pt x="1608276" y="3543"/>
                </a:lnTo>
                <a:lnTo>
                  <a:pt x="1590657" y="0"/>
                </a:lnTo>
                <a:lnTo>
                  <a:pt x="45123" y="0"/>
                </a:lnTo>
                <a:lnTo>
                  <a:pt x="27551" y="3543"/>
                </a:lnTo>
                <a:lnTo>
                  <a:pt x="13209" y="13208"/>
                </a:lnTo>
                <a:lnTo>
                  <a:pt x="3543" y="27550"/>
                </a:lnTo>
                <a:lnTo>
                  <a:pt x="0" y="45123"/>
                </a:lnTo>
                <a:lnTo>
                  <a:pt x="0" y="806071"/>
                </a:lnTo>
                <a:lnTo>
                  <a:pt x="3543" y="823643"/>
                </a:lnTo>
                <a:lnTo>
                  <a:pt x="13209" y="837985"/>
                </a:lnTo>
                <a:lnTo>
                  <a:pt x="27551" y="847651"/>
                </a:lnTo>
                <a:lnTo>
                  <a:pt x="45123" y="851194"/>
                </a:lnTo>
                <a:lnTo>
                  <a:pt x="391985" y="851194"/>
                </a:lnTo>
                <a:lnTo>
                  <a:pt x="527354" y="1033834"/>
                </a:lnTo>
                <a:lnTo>
                  <a:pt x="662722" y="851194"/>
                </a:lnTo>
                <a:lnTo>
                  <a:pt x="1590657" y="851194"/>
                </a:lnTo>
                <a:lnTo>
                  <a:pt x="1608276" y="847651"/>
                </a:lnTo>
                <a:lnTo>
                  <a:pt x="1622723" y="837985"/>
                </a:lnTo>
                <a:lnTo>
                  <a:pt x="1632495" y="823643"/>
                </a:lnTo>
                <a:lnTo>
                  <a:pt x="1636086" y="806071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015525" y="2004672"/>
            <a:ext cx="840441" cy="286310"/>
          </a:xfrm>
          <a:custGeom>
            <a:avLst/>
            <a:gdLst/>
            <a:ahLst/>
            <a:cxnLst/>
            <a:rect l="l" t="t" r="r" b="b"/>
            <a:pathLst>
              <a:path w="952500" h="324485">
                <a:moveTo>
                  <a:pt x="0" y="0"/>
                </a:moveTo>
                <a:lnTo>
                  <a:pt x="0" y="324148"/>
                </a:lnTo>
                <a:lnTo>
                  <a:pt x="951933" y="324148"/>
                </a:lnTo>
                <a:lnTo>
                  <a:pt x="951933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3854824" y="1708196"/>
            <a:ext cx="1155326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22" dirty="0">
                <a:latin typeface="Arial"/>
                <a:cs typeface="Arial"/>
              </a:rPr>
              <a:t>Examples</a:t>
            </a:r>
            <a:r>
              <a:rPr sz="1632" spc="-57" dirty="0">
                <a:latin typeface="Arial"/>
                <a:cs typeface="Arial"/>
              </a:rPr>
              <a:t> </a:t>
            </a:r>
            <a:r>
              <a:rPr sz="1632" spc="44" dirty="0">
                <a:latin typeface="Arial"/>
                <a:cs typeface="Arial"/>
              </a:rPr>
              <a:t>of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06978" y="2004672"/>
            <a:ext cx="748553" cy="257949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6724" rIns="0" bIns="0" rtlCol="0">
            <a:spAutoFit/>
          </a:bodyPr>
          <a:lstStyle/>
          <a:p>
            <a:pPr marL="4483">
              <a:spcBef>
                <a:spcPts val="53"/>
              </a:spcBef>
            </a:pPr>
            <a:r>
              <a:rPr sz="1632" spc="13" dirty="0">
                <a:latin typeface="Arial"/>
                <a:cs typeface="Arial"/>
              </a:rPr>
              <a:t>oncepts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15525" y="2004672"/>
            <a:ext cx="103093" cy="257949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6724" rIns="0" bIns="0" rtlCol="0">
            <a:spAutoFit/>
          </a:bodyPr>
          <a:lstStyle/>
          <a:p>
            <a:pPr>
              <a:spcBef>
                <a:spcPts val="53"/>
              </a:spcBef>
            </a:pPr>
            <a:r>
              <a:rPr sz="1632" spc="-31" dirty="0">
                <a:latin typeface="Arial"/>
                <a:cs typeface="Arial"/>
              </a:rPr>
              <a:t>c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39738" y="3232278"/>
            <a:ext cx="581585" cy="844362"/>
          </a:xfrm>
          <a:custGeom>
            <a:avLst/>
            <a:gdLst/>
            <a:ahLst/>
            <a:cxnLst/>
            <a:rect l="l" t="t" r="r" b="b"/>
            <a:pathLst>
              <a:path w="659129" h="956945">
                <a:moveTo>
                  <a:pt x="0" y="0"/>
                </a:moveTo>
                <a:lnTo>
                  <a:pt x="659044" y="0"/>
                </a:lnTo>
                <a:lnTo>
                  <a:pt x="659044" y="956890"/>
                </a:lnTo>
                <a:lnTo>
                  <a:pt x="0" y="9568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978499" y="3270420"/>
            <a:ext cx="3963008" cy="1388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6004501" y="3279086"/>
            <a:ext cx="3911413" cy="1337422"/>
          </a:xfrm>
          <a:custGeom>
            <a:avLst/>
            <a:gdLst/>
            <a:ahLst/>
            <a:cxnLst/>
            <a:rect l="l" t="t" r="r" b="b"/>
            <a:pathLst>
              <a:path w="4432934" h="1515745">
                <a:moveTo>
                  <a:pt x="4432473" y="1465418"/>
                </a:moveTo>
                <a:lnTo>
                  <a:pt x="4432473" y="380014"/>
                </a:lnTo>
                <a:lnTo>
                  <a:pt x="4428537" y="360552"/>
                </a:lnTo>
                <a:lnTo>
                  <a:pt x="4417807" y="344647"/>
                </a:lnTo>
                <a:lnTo>
                  <a:pt x="4401901" y="333916"/>
                </a:lnTo>
                <a:lnTo>
                  <a:pt x="4382439" y="329980"/>
                </a:lnTo>
                <a:lnTo>
                  <a:pt x="1234584" y="329980"/>
                </a:lnTo>
                <a:lnTo>
                  <a:pt x="1084482" y="0"/>
                </a:lnTo>
                <a:lnTo>
                  <a:pt x="934686" y="329980"/>
                </a:lnTo>
                <a:lnTo>
                  <a:pt x="50034" y="329980"/>
                </a:lnTo>
                <a:lnTo>
                  <a:pt x="30572" y="333916"/>
                </a:lnTo>
                <a:lnTo>
                  <a:pt x="14666" y="344647"/>
                </a:lnTo>
                <a:lnTo>
                  <a:pt x="3936" y="360552"/>
                </a:lnTo>
                <a:lnTo>
                  <a:pt x="0" y="380014"/>
                </a:lnTo>
                <a:lnTo>
                  <a:pt x="0" y="1465418"/>
                </a:lnTo>
                <a:lnTo>
                  <a:pt x="3936" y="1484832"/>
                </a:lnTo>
                <a:lnTo>
                  <a:pt x="14666" y="1500632"/>
                </a:lnTo>
                <a:lnTo>
                  <a:pt x="30572" y="1511257"/>
                </a:lnTo>
                <a:lnTo>
                  <a:pt x="50034" y="1515145"/>
                </a:lnTo>
                <a:lnTo>
                  <a:pt x="4382439" y="1515145"/>
                </a:lnTo>
                <a:lnTo>
                  <a:pt x="4401901" y="1511257"/>
                </a:lnTo>
                <a:lnTo>
                  <a:pt x="4417807" y="1500632"/>
                </a:lnTo>
                <a:lnTo>
                  <a:pt x="4428537" y="1484832"/>
                </a:lnTo>
                <a:lnTo>
                  <a:pt x="4432473" y="1465418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6196853" y="3658020"/>
            <a:ext cx="3519768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1" dirty="0">
                <a:latin typeface="Arial"/>
                <a:cs typeface="Arial"/>
              </a:rPr>
              <a:t>A </a:t>
            </a:r>
            <a:r>
              <a:rPr sz="1632" spc="22" dirty="0">
                <a:latin typeface="Arial"/>
                <a:cs typeface="Arial"/>
              </a:rPr>
              <a:t>trained </a:t>
            </a:r>
            <a:r>
              <a:rPr sz="1632" spc="18" dirty="0">
                <a:latin typeface="Arial"/>
                <a:cs typeface="Arial"/>
              </a:rPr>
              <a:t>network under</a:t>
            </a:r>
            <a:r>
              <a:rPr sz="1632" spc="-119" dirty="0">
                <a:latin typeface="Arial"/>
                <a:cs typeface="Arial"/>
              </a:rPr>
              <a:t> </a:t>
            </a:r>
            <a:r>
              <a:rPr sz="1632" spc="18" dirty="0">
                <a:latin typeface="Arial"/>
                <a:cs typeface="Arial"/>
              </a:rPr>
              <a:t>investigation</a:t>
            </a:r>
            <a:endParaRPr sz="163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39000" y="3896425"/>
            <a:ext cx="1452282" cy="57326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537911">
              <a:lnSpc>
                <a:spcPct val="117100"/>
              </a:lnSpc>
              <a:spcBef>
                <a:spcPts val="88"/>
              </a:spcBef>
            </a:pPr>
            <a:r>
              <a:rPr sz="1632" spc="9" dirty="0">
                <a:latin typeface="Arial"/>
                <a:cs typeface="Arial"/>
              </a:rPr>
              <a:t>and  Internal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spc="-13" dirty="0">
                <a:latin typeface="Arial"/>
                <a:cs typeface="Arial"/>
              </a:rPr>
              <a:t>tensors</a:t>
            </a:r>
            <a:endParaRPr sz="1632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48257" y="1653251"/>
            <a:ext cx="2299447" cy="866774"/>
          </a:xfrm>
          <a:custGeom>
            <a:avLst/>
            <a:gdLst/>
            <a:ahLst/>
            <a:cxnLst/>
            <a:rect l="l" t="t" r="r" b="b"/>
            <a:pathLst>
              <a:path w="2606040" h="982344">
                <a:moveTo>
                  <a:pt x="0" y="0"/>
                </a:moveTo>
                <a:lnTo>
                  <a:pt x="2606043" y="0"/>
                </a:lnTo>
                <a:lnTo>
                  <a:pt x="2606043" y="982264"/>
                </a:lnTo>
                <a:lnTo>
                  <a:pt x="0" y="9822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34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1413416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5148" y="1479876"/>
            <a:ext cx="1126751" cy="43106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735" b="1" spc="-62" dirty="0">
                <a:latin typeface="Arial"/>
                <a:cs typeface="Arial"/>
              </a:rPr>
              <a:t>Inputs:</a:t>
            </a:r>
            <a:endParaRPr sz="2735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3661" y="2002052"/>
            <a:ext cx="8160491" cy="2822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005670" y="3625184"/>
            <a:ext cx="8216713" cy="1473574"/>
          </a:xfrm>
          <a:custGeom>
            <a:avLst/>
            <a:gdLst/>
            <a:ahLst/>
            <a:cxnLst/>
            <a:rect l="l" t="t" r="r" b="b"/>
            <a:pathLst>
              <a:path w="9312275" h="1670050">
                <a:moveTo>
                  <a:pt x="0" y="0"/>
                </a:moveTo>
                <a:lnTo>
                  <a:pt x="9312088" y="0"/>
                </a:lnTo>
                <a:lnTo>
                  <a:pt x="9312088" y="1669851"/>
                </a:lnTo>
                <a:lnTo>
                  <a:pt x="0" y="16698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4280750" y="3609945"/>
            <a:ext cx="5705008" cy="234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005670" y="3281660"/>
            <a:ext cx="977713" cy="1473574"/>
          </a:xfrm>
          <a:custGeom>
            <a:avLst/>
            <a:gdLst/>
            <a:ahLst/>
            <a:cxnLst/>
            <a:rect l="l" t="t" r="r" b="b"/>
            <a:pathLst>
              <a:path w="1108075" h="1670050">
                <a:moveTo>
                  <a:pt x="0" y="0"/>
                </a:moveTo>
                <a:lnTo>
                  <a:pt x="1107871" y="0"/>
                </a:lnTo>
                <a:lnTo>
                  <a:pt x="1107871" y="1669850"/>
                </a:lnTo>
                <a:lnTo>
                  <a:pt x="0" y="1669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841958" y="4388623"/>
            <a:ext cx="3507987" cy="214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1867959" y="4397290"/>
            <a:ext cx="3456454" cy="2096621"/>
          </a:xfrm>
          <a:custGeom>
            <a:avLst/>
            <a:gdLst/>
            <a:ahLst/>
            <a:cxnLst/>
            <a:rect l="l" t="t" r="r" b="b"/>
            <a:pathLst>
              <a:path w="3917315" h="2376170">
                <a:moveTo>
                  <a:pt x="3547513" y="2330425"/>
                </a:moveTo>
                <a:lnTo>
                  <a:pt x="3547513" y="45123"/>
                </a:lnTo>
                <a:lnTo>
                  <a:pt x="3519962" y="3543"/>
                </a:lnTo>
                <a:lnTo>
                  <a:pt x="3502390" y="0"/>
                </a:lnTo>
                <a:lnTo>
                  <a:pt x="45122" y="0"/>
                </a:lnTo>
                <a:lnTo>
                  <a:pt x="27550" y="3543"/>
                </a:lnTo>
                <a:lnTo>
                  <a:pt x="13209" y="13209"/>
                </a:lnTo>
                <a:lnTo>
                  <a:pt x="3543" y="27551"/>
                </a:lnTo>
                <a:lnTo>
                  <a:pt x="0" y="45123"/>
                </a:lnTo>
                <a:lnTo>
                  <a:pt x="0" y="2330425"/>
                </a:lnTo>
                <a:lnTo>
                  <a:pt x="3543" y="2347998"/>
                </a:lnTo>
                <a:lnTo>
                  <a:pt x="13209" y="2362340"/>
                </a:lnTo>
                <a:lnTo>
                  <a:pt x="27550" y="2372005"/>
                </a:lnTo>
                <a:lnTo>
                  <a:pt x="45122" y="2375548"/>
                </a:lnTo>
                <a:lnTo>
                  <a:pt x="3502390" y="2375548"/>
                </a:lnTo>
                <a:lnTo>
                  <a:pt x="3519962" y="2372005"/>
                </a:lnTo>
                <a:lnTo>
                  <a:pt x="3534304" y="2362338"/>
                </a:lnTo>
                <a:lnTo>
                  <a:pt x="3543970" y="2347996"/>
                </a:lnTo>
                <a:lnTo>
                  <a:pt x="3547513" y="2330425"/>
                </a:lnTo>
                <a:close/>
              </a:path>
              <a:path w="3917315" h="2376170">
                <a:moveTo>
                  <a:pt x="3916784" y="694339"/>
                </a:moveTo>
                <a:lnTo>
                  <a:pt x="3547513" y="558664"/>
                </a:lnTo>
                <a:lnTo>
                  <a:pt x="3547513" y="829707"/>
                </a:lnTo>
                <a:lnTo>
                  <a:pt x="3916784" y="694339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1994648" y="4413630"/>
            <a:ext cx="2867025" cy="204021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57749" marR="243181" algn="ctr">
              <a:lnSpc>
                <a:spcPct val="113999"/>
              </a:lnSpc>
              <a:spcBef>
                <a:spcPts val="84"/>
              </a:spcBef>
            </a:pPr>
            <a:r>
              <a:rPr sz="1677" spc="-40" dirty="0">
                <a:latin typeface="Arial"/>
                <a:cs typeface="Arial"/>
              </a:rPr>
              <a:t>Train </a:t>
            </a:r>
            <a:r>
              <a:rPr sz="1677" spc="-49" dirty="0">
                <a:latin typeface="Arial"/>
                <a:cs typeface="Arial"/>
              </a:rPr>
              <a:t>a </a:t>
            </a:r>
            <a:r>
              <a:rPr sz="1677" spc="9" dirty="0">
                <a:latin typeface="Arial"/>
                <a:cs typeface="Arial"/>
              </a:rPr>
              <a:t>linear </a:t>
            </a:r>
            <a:r>
              <a:rPr sz="1677" spc="-13" dirty="0">
                <a:latin typeface="Arial"/>
                <a:cs typeface="Arial"/>
              </a:rPr>
              <a:t>classifier </a:t>
            </a:r>
            <a:r>
              <a:rPr sz="1677" spc="88" dirty="0">
                <a:latin typeface="Arial"/>
                <a:cs typeface="Arial"/>
              </a:rPr>
              <a:t>to  </a:t>
            </a:r>
            <a:r>
              <a:rPr sz="1677" spc="4" dirty="0">
                <a:latin typeface="Arial"/>
                <a:cs typeface="Arial"/>
              </a:rPr>
              <a:t>separate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9" dirty="0">
                <a:latin typeface="Arial"/>
                <a:cs typeface="Arial"/>
              </a:rPr>
              <a:t>activations.</a:t>
            </a:r>
            <a:endParaRPr sz="1677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2294">
              <a:latin typeface="Times New Roman"/>
              <a:cs typeface="Times New Roman"/>
            </a:endParaRPr>
          </a:p>
          <a:p>
            <a:pPr marL="642692">
              <a:spcBef>
                <a:spcPts val="4"/>
              </a:spcBef>
              <a:tabLst>
                <a:tab pos="1483178" algn="l"/>
              </a:tabLst>
            </a:pPr>
            <a:r>
              <a:rPr sz="1677" spc="-44" dirty="0">
                <a:latin typeface="Arial"/>
                <a:cs typeface="Arial"/>
              </a:rPr>
              <a:t>CAV</a:t>
            </a:r>
            <a:r>
              <a:rPr sz="1677" spc="4" dirty="0">
                <a:latin typeface="Arial"/>
                <a:cs typeface="Arial"/>
              </a:rPr>
              <a:t> </a:t>
            </a:r>
            <a:r>
              <a:rPr sz="1677" spc="-115" dirty="0">
                <a:latin typeface="Arial"/>
                <a:cs typeface="Arial"/>
              </a:rPr>
              <a:t>(	) </a:t>
            </a:r>
            <a:r>
              <a:rPr sz="1677" spc="-40" dirty="0">
                <a:latin typeface="Arial"/>
                <a:cs typeface="Arial"/>
              </a:rPr>
              <a:t>is </a:t>
            </a:r>
            <a:r>
              <a:rPr sz="1677" spc="44" dirty="0">
                <a:latin typeface="Arial"/>
                <a:cs typeface="Arial"/>
              </a:rPr>
              <a:t>the</a:t>
            </a:r>
            <a:r>
              <a:rPr sz="1677" spc="124" dirty="0">
                <a:latin typeface="Arial"/>
                <a:cs typeface="Arial"/>
              </a:rPr>
              <a:t> </a:t>
            </a:r>
            <a:r>
              <a:rPr sz="1677" spc="26" dirty="0">
                <a:latin typeface="Arial"/>
                <a:cs typeface="Arial"/>
              </a:rPr>
              <a:t>vector</a:t>
            </a:r>
            <a:endParaRPr sz="1677">
              <a:latin typeface="Arial"/>
              <a:cs typeface="Arial"/>
            </a:endParaRPr>
          </a:p>
          <a:p>
            <a:pPr marL="122711" marR="116547" algn="ctr">
              <a:lnSpc>
                <a:spcPct val="113999"/>
              </a:lnSpc>
            </a:pPr>
            <a:r>
              <a:rPr sz="1677" b="1" spc="9" dirty="0">
                <a:latin typeface="Arial"/>
                <a:cs typeface="Arial"/>
              </a:rPr>
              <a:t>orthogonal </a:t>
            </a:r>
            <a:r>
              <a:rPr sz="1677" spc="88" dirty="0">
                <a:latin typeface="Arial"/>
                <a:cs typeface="Arial"/>
              </a:rPr>
              <a:t>to </a:t>
            </a:r>
            <a:r>
              <a:rPr sz="1677" spc="44" dirty="0">
                <a:latin typeface="Arial"/>
                <a:cs typeface="Arial"/>
              </a:rPr>
              <a:t>the</a:t>
            </a:r>
            <a:r>
              <a:rPr sz="1677" spc="-141" dirty="0">
                <a:latin typeface="Arial"/>
                <a:cs typeface="Arial"/>
              </a:rPr>
              <a:t> </a:t>
            </a:r>
            <a:r>
              <a:rPr sz="1677" spc="18" dirty="0">
                <a:latin typeface="Arial"/>
                <a:cs typeface="Arial"/>
              </a:rPr>
              <a:t>decision  </a:t>
            </a:r>
            <a:r>
              <a:rPr sz="1677" spc="13" dirty="0">
                <a:latin typeface="Arial"/>
                <a:cs typeface="Arial"/>
              </a:rPr>
              <a:t>boundary.</a:t>
            </a:r>
            <a:endParaRPr sz="1677">
              <a:latin typeface="Arial"/>
              <a:cs typeface="Arial"/>
            </a:endParaRPr>
          </a:p>
          <a:p>
            <a:pPr algn="ctr">
              <a:spcBef>
                <a:spcPts val="371"/>
              </a:spcBef>
            </a:pPr>
            <a:r>
              <a:rPr sz="1235" spc="-18" dirty="0">
                <a:latin typeface="Arial"/>
                <a:cs typeface="Arial"/>
              </a:rPr>
              <a:t>[Smilkov </a:t>
            </a:r>
            <a:r>
              <a:rPr sz="1235" spc="9" dirty="0">
                <a:latin typeface="Arial"/>
                <a:cs typeface="Arial"/>
              </a:rPr>
              <a:t>’17, </a:t>
            </a:r>
            <a:r>
              <a:rPr sz="1235" spc="-9" dirty="0">
                <a:latin typeface="Arial"/>
                <a:cs typeface="Arial"/>
              </a:rPr>
              <a:t>Bolukbasi </a:t>
            </a:r>
            <a:r>
              <a:rPr sz="1235" spc="9" dirty="0">
                <a:latin typeface="Arial"/>
                <a:cs typeface="Arial"/>
              </a:rPr>
              <a:t>’16 </a:t>
            </a:r>
            <a:r>
              <a:rPr sz="1235" spc="-4" dirty="0">
                <a:latin typeface="Arial"/>
                <a:cs typeface="Arial"/>
              </a:rPr>
              <a:t>, Schmidt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’15]</a:t>
            </a:r>
            <a:endParaRPr sz="1235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34420" y="5322876"/>
            <a:ext cx="36794" cy="120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183401" y="5430549"/>
            <a:ext cx="121472" cy="110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3324951" y="5482428"/>
            <a:ext cx="131069" cy="1199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375647" y="721912"/>
            <a:ext cx="7693959" cy="525083"/>
          </a:xfrm>
          <a:prstGeom prst="rect">
            <a:avLst/>
          </a:prstGeom>
        </p:spPr>
        <p:txBody>
          <a:bodyPr vert="horz" wrap="square" lIns="0" tIns="1568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24"/>
              </a:spcBef>
            </a:pPr>
            <a:r>
              <a:rPr sz="3309" spc="66" dirty="0"/>
              <a:t>Defining concept </a:t>
            </a:r>
            <a:r>
              <a:rPr sz="3309" spc="35" dirty="0"/>
              <a:t>activation </a:t>
            </a:r>
            <a:r>
              <a:rPr sz="3309" spc="44" dirty="0"/>
              <a:t>vector</a:t>
            </a:r>
            <a:r>
              <a:rPr sz="3309" spc="-124" dirty="0"/>
              <a:t> </a:t>
            </a:r>
            <a:r>
              <a:rPr sz="3309" spc="-150" dirty="0"/>
              <a:t>(CAV)</a:t>
            </a:r>
            <a:endParaRPr sz="3309"/>
          </a:p>
        </p:txBody>
      </p:sp>
      <p:sp>
        <p:nvSpPr>
          <p:cNvPr id="14" name="object 14"/>
          <p:cNvSpPr/>
          <p:nvPr/>
        </p:nvSpPr>
        <p:spPr>
          <a:xfrm>
            <a:off x="7348257" y="1653251"/>
            <a:ext cx="2299447" cy="866774"/>
          </a:xfrm>
          <a:custGeom>
            <a:avLst/>
            <a:gdLst/>
            <a:ahLst/>
            <a:cxnLst/>
            <a:rect l="l" t="t" r="r" b="b"/>
            <a:pathLst>
              <a:path w="2606040" h="982344">
                <a:moveTo>
                  <a:pt x="0" y="0"/>
                </a:moveTo>
                <a:lnTo>
                  <a:pt x="2606043" y="0"/>
                </a:lnTo>
                <a:lnTo>
                  <a:pt x="2606043" y="982264"/>
                </a:lnTo>
                <a:lnTo>
                  <a:pt x="0" y="9822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35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1386594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024" y="4015806"/>
            <a:ext cx="815141" cy="405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033026" y="4024473"/>
            <a:ext cx="763681" cy="354106"/>
          </a:xfrm>
          <a:custGeom>
            <a:avLst/>
            <a:gdLst/>
            <a:ahLst/>
            <a:cxnLst/>
            <a:rect l="l" t="t" r="r" b="b"/>
            <a:pathLst>
              <a:path w="865504" h="401320">
                <a:moveTo>
                  <a:pt x="864891" y="393141"/>
                </a:moveTo>
                <a:lnTo>
                  <a:pt x="864891" y="7635"/>
                </a:lnTo>
                <a:lnTo>
                  <a:pt x="857256" y="0"/>
                </a:lnTo>
                <a:lnTo>
                  <a:pt x="7633" y="0"/>
                </a:lnTo>
                <a:lnTo>
                  <a:pt x="0" y="7635"/>
                </a:lnTo>
                <a:lnTo>
                  <a:pt x="0" y="393141"/>
                </a:lnTo>
                <a:lnTo>
                  <a:pt x="7633" y="400775"/>
                </a:lnTo>
                <a:lnTo>
                  <a:pt x="857256" y="400775"/>
                </a:lnTo>
                <a:lnTo>
                  <a:pt x="864891" y="393141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140824" y="4047687"/>
            <a:ext cx="538443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b="1" spc="-44" dirty="0">
                <a:latin typeface="Arial"/>
                <a:cs typeface="Arial"/>
              </a:rPr>
              <a:t>TC</a:t>
            </a:r>
            <a:r>
              <a:rPr sz="1544" b="1" spc="-84" dirty="0">
                <a:latin typeface="Arial"/>
                <a:cs typeface="Arial"/>
              </a:rPr>
              <a:t>A</a:t>
            </a:r>
            <a:r>
              <a:rPr sz="1544" b="1" spc="13" dirty="0">
                <a:latin typeface="Arial"/>
                <a:cs typeface="Arial"/>
              </a:rPr>
              <a:t>V</a:t>
            </a:r>
            <a:endParaRPr sz="1544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marR="2241" algn="ctr">
              <a:lnSpc>
                <a:spcPct val="100000"/>
              </a:lnSpc>
              <a:spcBef>
                <a:spcPts val="666"/>
              </a:spcBef>
            </a:pP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6" name="object 6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971542" y="3544379"/>
            <a:ext cx="3057031" cy="1115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997543" y="3553047"/>
            <a:ext cx="3005418" cy="1063438"/>
          </a:xfrm>
          <a:custGeom>
            <a:avLst/>
            <a:gdLst/>
            <a:ahLst/>
            <a:cxnLst/>
            <a:rect l="l" t="t" r="r" b="b"/>
            <a:pathLst>
              <a:path w="3406140" h="1205229">
                <a:moveTo>
                  <a:pt x="3405699" y="1131754"/>
                </a:moveTo>
                <a:lnTo>
                  <a:pt x="3405699" y="318928"/>
                </a:lnTo>
                <a:lnTo>
                  <a:pt x="3399970" y="290456"/>
                </a:lnTo>
                <a:lnTo>
                  <a:pt x="3384332" y="267239"/>
                </a:lnTo>
                <a:lnTo>
                  <a:pt x="3361114" y="251602"/>
                </a:lnTo>
                <a:lnTo>
                  <a:pt x="3332642" y="245873"/>
                </a:lnTo>
                <a:lnTo>
                  <a:pt x="2954470" y="245873"/>
                </a:lnTo>
                <a:lnTo>
                  <a:pt x="2734688" y="0"/>
                </a:lnTo>
                <a:lnTo>
                  <a:pt x="2514907" y="245873"/>
                </a:lnTo>
                <a:lnTo>
                  <a:pt x="73056" y="245873"/>
                </a:lnTo>
                <a:lnTo>
                  <a:pt x="44584" y="251602"/>
                </a:lnTo>
                <a:lnTo>
                  <a:pt x="21366" y="267239"/>
                </a:lnTo>
                <a:lnTo>
                  <a:pt x="5729" y="290456"/>
                </a:lnTo>
                <a:lnTo>
                  <a:pt x="0" y="318928"/>
                </a:lnTo>
                <a:lnTo>
                  <a:pt x="0" y="1131754"/>
                </a:lnTo>
                <a:lnTo>
                  <a:pt x="5729" y="1160226"/>
                </a:lnTo>
                <a:lnTo>
                  <a:pt x="21366" y="1183443"/>
                </a:lnTo>
                <a:lnTo>
                  <a:pt x="44584" y="1199080"/>
                </a:lnTo>
                <a:lnTo>
                  <a:pt x="73056" y="1204809"/>
                </a:lnTo>
                <a:lnTo>
                  <a:pt x="3332642" y="1204809"/>
                </a:lnTo>
                <a:lnTo>
                  <a:pt x="3361114" y="1199080"/>
                </a:lnTo>
                <a:lnTo>
                  <a:pt x="3384332" y="1183443"/>
                </a:lnTo>
                <a:lnTo>
                  <a:pt x="3399970" y="1160226"/>
                </a:lnTo>
                <a:lnTo>
                  <a:pt x="3405699" y="1131754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2061882" y="389334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0662" y="3908260"/>
            <a:ext cx="1513915" cy="243656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5043">
              <a:lnSpc>
                <a:spcPts val="1937"/>
              </a:lnSpc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40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8416" y="389334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118" y="4184696"/>
            <a:ext cx="59615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this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3898" y="4184696"/>
            <a:ext cx="2092699" cy="263040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11766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01616" y="3422302"/>
            <a:ext cx="1514895" cy="310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6310317" y="3224797"/>
            <a:ext cx="201706" cy="299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6200013" y="3485469"/>
            <a:ext cx="498502" cy="4985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310317" y="3803892"/>
            <a:ext cx="201706" cy="259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957054" y="4793339"/>
            <a:ext cx="2667000" cy="1806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2218765" y="4922184"/>
            <a:ext cx="2145926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1. Learning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-88" dirty="0">
                <a:latin typeface="Arial"/>
                <a:cs typeface="Arial"/>
              </a:rPr>
              <a:t>CAVs</a:t>
            </a:r>
            <a:endParaRPr sz="216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0514" y="5286642"/>
            <a:ext cx="2447079" cy="118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4701800" y="4791488"/>
            <a:ext cx="3003176" cy="18087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4807324" y="4922184"/>
            <a:ext cx="2787463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2. </a:t>
            </a:r>
            <a:r>
              <a:rPr sz="2162" spc="66" dirty="0">
                <a:latin typeface="Arial"/>
                <a:cs typeface="Arial"/>
              </a:rPr>
              <a:t>Getting </a:t>
            </a:r>
            <a:r>
              <a:rPr sz="2162" spc="-66" dirty="0">
                <a:latin typeface="Arial"/>
                <a:cs typeface="Arial"/>
              </a:rPr>
              <a:t>TCAV</a:t>
            </a:r>
            <a:r>
              <a:rPr sz="2162" spc="-132" dirty="0">
                <a:latin typeface="Arial"/>
                <a:cs typeface="Arial"/>
              </a:rPr>
              <a:t> </a:t>
            </a:r>
            <a:r>
              <a:rPr sz="2162" spc="-22" dirty="0">
                <a:latin typeface="Arial"/>
                <a:cs typeface="Arial"/>
              </a:rPr>
              <a:t>score</a:t>
            </a:r>
            <a:endParaRPr sz="216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08622" y="5306299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4908622" y="5696192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5454872" y="5682278"/>
            <a:ext cx="379594" cy="3540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4908622" y="6100000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454872" y="6086085"/>
            <a:ext cx="379594" cy="3540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112769" y="5483502"/>
            <a:ext cx="452498" cy="8118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550009" y="5564349"/>
            <a:ext cx="949079" cy="5983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7535266" y="5140302"/>
            <a:ext cx="2772896" cy="1146362"/>
          </a:xfrm>
          <a:custGeom>
            <a:avLst/>
            <a:gdLst/>
            <a:ahLst/>
            <a:cxnLst/>
            <a:rect l="l" t="t" r="r" b="b"/>
            <a:pathLst>
              <a:path w="3142615" h="1299209">
                <a:moveTo>
                  <a:pt x="424830" y="731787"/>
                </a:moveTo>
                <a:lnTo>
                  <a:pt x="424830" y="516917"/>
                </a:lnTo>
                <a:lnTo>
                  <a:pt x="0" y="624352"/>
                </a:lnTo>
                <a:lnTo>
                  <a:pt x="424830" y="731787"/>
                </a:lnTo>
                <a:close/>
              </a:path>
              <a:path w="3142615" h="1299209">
                <a:moveTo>
                  <a:pt x="3142023" y="1245328"/>
                </a:moveTo>
                <a:lnTo>
                  <a:pt x="3142023" y="53718"/>
                </a:lnTo>
                <a:lnTo>
                  <a:pt x="3137806" y="32792"/>
                </a:lnTo>
                <a:lnTo>
                  <a:pt x="3126303" y="15719"/>
                </a:lnTo>
                <a:lnTo>
                  <a:pt x="3109230" y="4216"/>
                </a:lnTo>
                <a:lnTo>
                  <a:pt x="3088304" y="0"/>
                </a:lnTo>
                <a:lnTo>
                  <a:pt x="478547" y="0"/>
                </a:lnTo>
                <a:lnTo>
                  <a:pt x="457622" y="4216"/>
                </a:lnTo>
                <a:lnTo>
                  <a:pt x="440549" y="15719"/>
                </a:lnTo>
                <a:lnTo>
                  <a:pt x="429046" y="32792"/>
                </a:lnTo>
                <a:lnTo>
                  <a:pt x="424830" y="53718"/>
                </a:lnTo>
                <a:lnTo>
                  <a:pt x="424830" y="1245328"/>
                </a:lnTo>
                <a:lnTo>
                  <a:pt x="429046" y="1266254"/>
                </a:lnTo>
                <a:lnTo>
                  <a:pt x="440549" y="1283327"/>
                </a:lnTo>
                <a:lnTo>
                  <a:pt x="457622" y="1294830"/>
                </a:lnTo>
                <a:lnTo>
                  <a:pt x="478547" y="1299046"/>
                </a:lnTo>
                <a:lnTo>
                  <a:pt x="3088304" y="1299046"/>
                </a:lnTo>
                <a:lnTo>
                  <a:pt x="3109230" y="1294830"/>
                </a:lnTo>
                <a:lnTo>
                  <a:pt x="3126303" y="1283327"/>
                </a:lnTo>
                <a:lnTo>
                  <a:pt x="3137806" y="1266254"/>
                </a:lnTo>
                <a:lnTo>
                  <a:pt x="3142023" y="1245328"/>
                </a:lnTo>
                <a:close/>
              </a:path>
            </a:pathLst>
          </a:custGeom>
          <a:solidFill>
            <a:srgbClr val="FFA46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9628265" y="5233745"/>
            <a:ext cx="621366" cy="321049"/>
          </a:xfrm>
          <a:custGeom>
            <a:avLst/>
            <a:gdLst/>
            <a:ahLst/>
            <a:cxnLst/>
            <a:rect l="l" t="t" r="r" b="b"/>
            <a:pathLst>
              <a:path w="704215" h="363854">
                <a:moveTo>
                  <a:pt x="0" y="0"/>
                </a:moveTo>
                <a:lnTo>
                  <a:pt x="0" y="363438"/>
                </a:lnTo>
                <a:lnTo>
                  <a:pt x="704137" y="363438"/>
                </a:lnTo>
                <a:lnTo>
                  <a:pt x="704137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 txBox="1"/>
          <p:nvPr/>
        </p:nvSpPr>
        <p:spPr>
          <a:xfrm>
            <a:off x="8023412" y="5179096"/>
            <a:ext cx="2173941" cy="956804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369814" marR="4483" indent="-358607">
              <a:lnSpc>
                <a:spcPct val="115900"/>
              </a:lnSpc>
              <a:spcBef>
                <a:spcPts val="124"/>
              </a:spcBef>
            </a:pPr>
            <a:r>
              <a:rPr sz="1809" spc="13" dirty="0">
                <a:latin typeface="Arial"/>
                <a:cs typeface="Arial"/>
              </a:rPr>
              <a:t>2. </a:t>
            </a:r>
            <a:r>
              <a:rPr sz="1809" spc="44" dirty="0">
                <a:latin typeface="Arial"/>
                <a:cs typeface="Arial"/>
              </a:rPr>
              <a:t>How </a:t>
            </a:r>
            <a:r>
              <a:rPr sz="1809" spc="-22" dirty="0">
                <a:latin typeface="Arial"/>
                <a:cs typeface="Arial"/>
              </a:rPr>
              <a:t>are </a:t>
            </a:r>
            <a:r>
              <a:rPr sz="1809" spc="49" dirty="0">
                <a:latin typeface="Arial"/>
                <a:cs typeface="Arial"/>
              </a:rPr>
              <a:t>the</a:t>
            </a:r>
            <a:r>
              <a:rPr sz="1809" spc="-75" dirty="0">
                <a:latin typeface="Arial"/>
                <a:cs typeface="Arial"/>
              </a:rPr>
              <a:t> </a:t>
            </a:r>
            <a:r>
              <a:rPr sz="1809" spc="-62" dirty="0">
                <a:latin typeface="Arial"/>
                <a:cs typeface="Arial"/>
              </a:rPr>
              <a:t>CAVs  </a:t>
            </a:r>
            <a:r>
              <a:rPr sz="1809" dirty="0">
                <a:latin typeface="Arial"/>
                <a:cs typeface="Arial"/>
              </a:rPr>
              <a:t>useful </a:t>
            </a:r>
            <a:r>
              <a:rPr sz="1809" spc="97" dirty="0">
                <a:latin typeface="Arial"/>
                <a:cs typeface="Arial"/>
              </a:rPr>
              <a:t>to </a:t>
            </a:r>
            <a:r>
              <a:rPr sz="1809" spc="79" dirty="0">
                <a:latin typeface="Arial"/>
                <a:cs typeface="Arial"/>
              </a:rPr>
              <a:t>get  </a:t>
            </a:r>
            <a:r>
              <a:rPr sz="1809" spc="4" dirty="0">
                <a:latin typeface="Arial"/>
                <a:cs typeface="Arial"/>
              </a:rPr>
              <a:t>explanations?</a:t>
            </a:r>
            <a:endParaRPr sz="1809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36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877522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412313"/>
            <a:ext cx="9278471" cy="989328"/>
          </a:xfrm>
          <a:prstGeom prst="rect">
            <a:avLst/>
          </a:prstGeom>
        </p:spPr>
        <p:txBody>
          <a:bodyPr vert="horz" wrap="square" lIns="0" tIns="68916" rIns="0" bIns="0" rtlCol="0" anchor="ctr">
            <a:spAutoFit/>
          </a:bodyPr>
          <a:lstStyle/>
          <a:p>
            <a:pPr marL="1121" algn="ctr">
              <a:lnSpc>
                <a:spcPct val="100000"/>
              </a:lnSpc>
              <a:spcBef>
                <a:spcPts val="543"/>
              </a:spcBef>
            </a:pPr>
            <a:r>
              <a:rPr sz="2780" spc="-97" dirty="0"/>
              <a:t>TCAV </a:t>
            </a:r>
            <a:r>
              <a:rPr sz="2780" dirty="0"/>
              <a:t>core</a:t>
            </a:r>
            <a:r>
              <a:rPr sz="2780" spc="93" dirty="0"/>
              <a:t> </a:t>
            </a:r>
            <a:r>
              <a:rPr sz="2780" spc="18" dirty="0"/>
              <a:t>idea:</a:t>
            </a:r>
            <a:endParaRPr sz="278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780" spc="9" dirty="0"/>
              <a:t>Derivative </a:t>
            </a:r>
            <a:r>
              <a:rPr sz="2780" spc="49" dirty="0"/>
              <a:t>with </a:t>
            </a:r>
            <a:r>
              <a:rPr sz="2780" spc="-97" dirty="0"/>
              <a:t>CAV </a:t>
            </a:r>
            <a:r>
              <a:rPr sz="2780" spc="128" dirty="0"/>
              <a:t>to </a:t>
            </a:r>
            <a:r>
              <a:rPr sz="2780" spc="101" dirty="0"/>
              <a:t>get </a:t>
            </a:r>
            <a:r>
              <a:rPr sz="2780" spc="53" dirty="0"/>
              <a:t>prediction</a:t>
            </a:r>
            <a:r>
              <a:rPr sz="2780" spc="-172" dirty="0"/>
              <a:t> </a:t>
            </a:r>
            <a:r>
              <a:rPr sz="2780" spc="-4" dirty="0"/>
              <a:t>sensitivity</a:t>
            </a:r>
            <a:endParaRPr sz="2780"/>
          </a:p>
        </p:txBody>
      </p:sp>
      <p:sp>
        <p:nvSpPr>
          <p:cNvPr id="3" name="object 3"/>
          <p:cNvSpPr/>
          <p:nvPr/>
        </p:nvSpPr>
        <p:spPr>
          <a:xfrm>
            <a:off x="2078100" y="2007046"/>
            <a:ext cx="3881008" cy="2503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4062980" y="2772926"/>
            <a:ext cx="1992406" cy="440951"/>
          </a:xfrm>
          <a:custGeom>
            <a:avLst/>
            <a:gdLst/>
            <a:ahLst/>
            <a:cxnLst/>
            <a:rect l="l" t="t" r="r" b="b"/>
            <a:pathLst>
              <a:path w="2258060" h="499745">
                <a:moveTo>
                  <a:pt x="0" y="0"/>
                </a:moveTo>
                <a:lnTo>
                  <a:pt x="2258048" y="0"/>
                </a:lnTo>
                <a:lnTo>
                  <a:pt x="2258048" y="499433"/>
                </a:lnTo>
                <a:lnTo>
                  <a:pt x="0" y="4994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4560795" y="2967895"/>
            <a:ext cx="784972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spc="-35" dirty="0">
                <a:latin typeface="Arial"/>
                <a:cs typeface="Arial"/>
              </a:rPr>
              <a:t>TCAV</a:t>
            </a:r>
            <a:r>
              <a:rPr sz="1147" spc="-57" dirty="0">
                <a:latin typeface="Arial"/>
                <a:cs typeface="Arial"/>
              </a:rPr>
              <a:t> </a:t>
            </a:r>
            <a:r>
              <a:rPr sz="1147" spc="-13" dirty="0">
                <a:latin typeface="Arial"/>
                <a:cs typeface="Arial"/>
              </a:rPr>
              <a:t>score</a:t>
            </a:r>
            <a:endParaRPr sz="114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99492" y="2581688"/>
            <a:ext cx="1321174" cy="240366"/>
          </a:xfrm>
          <a:custGeom>
            <a:avLst/>
            <a:gdLst/>
            <a:ahLst/>
            <a:cxnLst/>
            <a:rect l="l" t="t" r="r" b="b"/>
            <a:pathLst>
              <a:path w="1497330" h="272414">
                <a:moveTo>
                  <a:pt x="0" y="0"/>
                </a:moveTo>
                <a:lnTo>
                  <a:pt x="1496993" y="0"/>
                </a:lnTo>
                <a:lnTo>
                  <a:pt x="1496993" y="272361"/>
                </a:lnTo>
                <a:lnTo>
                  <a:pt x="0" y="2723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2610971" y="5742314"/>
            <a:ext cx="3069851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spc="-13" dirty="0">
                <a:latin typeface="Arial"/>
                <a:cs typeface="Arial"/>
              </a:rPr>
              <a:t>Directional </a:t>
            </a:r>
            <a:r>
              <a:rPr sz="1632" b="1" spc="-4" dirty="0">
                <a:latin typeface="Arial"/>
                <a:cs typeface="Arial"/>
              </a:rPr>
              <a:t>derivative </a:t>
            </a:r>
            <a:r>
              <a:rPr sz="1632" b="1" spc="9" dirty="0">
                <a:latin typeface="Arial"/>
                <a:cs typeface="Arial"/>
              </a:rPr>
              <a:t>with</a:t>
            </a:r>
            <a:r>
              <a:rPr sz="1632" b="1" spc="93" dirty="0">
                <a:latin typeface="Arial"/>
                <a:cs typeface="Arial"/>
              </a:rPr>
              <a:t> </a:t>
            </a:r>
            <a:r>
              <a:rPr sz="1632" b="1" spc="-53" dirty="0">
                <a:latin typeface="Arial"/>
                <a:cs typeface="Arial"/>
              </a:rPr>
              <a:t>CAV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62113" y="4700580"/>
            <a:ext cx="949517" cy="315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4753943" y="4816434"/>
            <a:ext cx="195445" cy="90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2248514" y="4442908"/>
            <a:ext cx="2495269" cy="846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37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1200226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9883" y="2619192"/>
            <a:ext cx="2119797" cy="408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493284" y="4840584"/>
            <a:ext cx="3721864" cy="531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396612" y="4647451"/>
            <a:ext cx="3951754" cy="772646"/>
          </a:xfrm>
          <a:custGeom>
            <a:avLst/>
            <a:gdLst/>
            <a:ahLst/>
            <a:cxnLst/>
            <a:rect l="l" t="t" r="r" b="b"/>
            <a:pathLst>
              <a:path w="4478655" h="875664">
                <a:moveTo>
                  <a:pt x="0" y="0"/>
                </a:moveTo>
                <a:lnTo>
                  <a:pt x="4478320" y="0"/>
                </a:lnTo>
                <a:lnTo>
                  <a:pt x="4478320" y="875536"/>
                </a:lnTo>
                <a:lnTo>
                  <a:pt x="0" y="875536"/>
                </a:lnTo>
                <a:lnTo>
                  <a:pt x="0" y="0"/>
                </a:lnTo>
                <a:close/>
              </a:path>
            </a:pathLst>
          </a:custGeom>
          <a:ln w="19645">
            <a:solidFill>
              <a:srgbClr val="FF968D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158743" y="3018898"/>
            <a:ext cx="1398323" cy="474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854307" y="3001179"/>
            <a:ext cx="483356" cy="450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7158743" y="3571826"/>
            <a:ext cx="1320639" cy="387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854307" y="3515366"/>
            <a:ext cx="483356" cy="450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158743" y="4020458"/>
            <a:ext cx="1320639" cy="387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854307" y="3963999"/>
            <a:ext cx="483356" cy="450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591681" y="2929232"/>
            <a:ext cx="250872" cy="1473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3227294" y="4908001"/>
            <a:ext cx="106119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500" b="1" spc="-4" dirty="0">
                <a:latin typeface="Arial"/>
                <a:cs typeface="Arial"/>
              </a:rPr>
              <a:t>striped</a:t>
            </a:r>
            <a:r>
              <a:rPr sz="1500" b="1" spc="-40" dirty="0">
                <a:latin typeface="Arial"/>
                <a:cs typeface="Arial"/>
              </a:rPr>
              <a:t> </a:t>
            </a:r>
            <a:r>
              <a:rPr sz="1500" spc="-57" dirty="0">
                <a:latin typeface="Arial"/>
                <a:cs typeface="Arial"/>
              </a:rPr>
              <a:t>CAV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78100" y="2007046"/>
            <a:ext cx="3881008" cy="2503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062980" y="2772926"/>
            <a:ext cx="1992406" cy="440951"/>
          </a:xfrm>
          <a:custGeom>
            <a:avLst/>
            <a:gdLst/>
            <a:ahLst/>
            <a:cxnLst/>
            <a:rect l="l" t="t" r="r" b="b"/>
            <a:pathLst>
              <a:path w="2258060" h="499745">
                <a:moveTo>
                  <a:pt x="0" y="0"/>
                </a:moveTo>
                <a:lnTo>
                  <a:pt x="2258048" y="0"/>
                </a:lnTo>
                <a:lnTo>
                  <a:pt x="2258048" y="499433"/>
                </a:lnTo>
                <a:lnTo>
                  <a:pt x="0" y="4994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4560795" y="2967895"/>
            <a:ext cx="784972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spc="-35" dirty="0">
                <a:latin typeface="Arial"/>
                <a:cs typeface="Arial"/>
              </a:rPr>
              <a:t>TCAV</a:t>
            </a:r>
            <a:r>
              <a:rPr sz="1147" spc="-57" dirty="0">
                <a:latin typeface="Arial"/>
                <a:cs typeface="Arial"/>
              </a:rPr>
              <a:t> </a:t>
            </a:r>
            <a:r>
              <a:rPr sz="1147" spc="-13" dirty="0">
                <a:latin typeface="Arial"/>
                <a:cs typeface="Arial"/>
              </a:rPr>
              <a:t>score</a:t>
            </a:r>
            <a:endParaRPr sz="1147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9492" y="2581688"/>
            <a:ext cx="1321174" cy="240366"/>
          </a:xfrm>
          <a:custGeom>
            <a:avLst/>
            <a:gdLst/>
            <a:ahLst/>
            <a:cxnLst/>
            <a:rect l="l" t="t" r="r" b="b"/>
            <a:pathLst>
              <a:path w="1497330" h="272414">
                <a:moveTo>
                  <a:pt x="0" y="0"/>
                </a:moveTo>
                <a:lnTo>
                  <a:pt x="1496993" y="0"/>
                </a:lnTo>
                <a:lnTo>
                  <a:pt x="1496993" y="272361"/>
                </a:lnTo>
                <a:lnTo>
                  <a:pt x="0" y="27236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2610971" y="5742314"/>
            <a:ext cx="3069851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spc="-13" dirty="0">
                <a:latin typeface="Arial"/>
                <a:cs typeface="Arial"/>
              </a:rPr>
              <a:t>Directional </a:t>
            </a:r>
            <a:r>
              <a:rPr sz="1632" b="1" spc="-4" dirty="0">
                <a:latin typeface="Arial"/>
                <a:cs typeface="Arial"/>
              </a:rPr>
              <a:t>derivative </a:t>
            </a:r>
            <a:r>
              <a:rPr sz="1632" b="1" spc="9" dirty="0">
                <a:latin typeface="Arial"/>
                <a:cs typeface="Arial"/>
              </a:rPr>
              <a:t>with</a:t>
            </a:r>
            <a:r>
              <a:rPr sz="1632" b="1" spc="93" dirty="0">
                <a:latin typeface="Arial"/>
                <a:cs typeface="Arial"/>
              </a:rPr>
              <a:t> </a:t>
            </a:r>
            <a:r>
              <a:rPr sz="1632" b="1" spc="-53" dirty="0">
                <a:latin typeface="Arial"/>
                <a:cs typeface="Arial"/>
              </a:rPr>
              <a:t>CAV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93601" y="4864127"/>
            <a:ext cx="1848971" cy="496981"/>
          </a:xfrm>
          <a:custGeom>
            <a:avLst/>
            <a:gdLst/>
            <a:ahLst/>
            <a:cxnLst/>
            <a:rect l="l" t="t" r="r" b="b"/>
            <a:pathLst>
              <a:path w="2095500" h="563245">
                <a:moveTo>
                  <a:pt x="0" y="0"/>
                </a:moveTo>
                <a:lnTo>
                  <a:pt x="2095100" y="0"/>
                </a:lnTo>
                <a:lnTo>
                  <a:pt x="2095100" y="563051"/>
                </a:lnTo>
                <a:lnTo>
                  <a:pt x="0" y="563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062113" y="4700580"/>
            <a:ext cx="949517" cy="3159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4753943" y="4816434"/>
            <a:ext cx="195445" cy="902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2248514" y="4442908"/>
            <a:ext cx="2495269" cy="846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398059" y="412313"/>
            <a:ext cx="9278471" cy="989328"/>
          </a:xfrm>
          <a:prstGeom prst="rect">
            <a:avLst/>
          </a:prstGeom>
        </p:spPr>
        <p:txBody>
          <a:bodyPr vert="horz" wrap="square" lIns="0" tIns="68916" rIns="0" bIns="0" rtlCol="0" anchor="ctr">
            <a:spAutoFit/>
          </a:bodyPr>
          <a:lstStyle/>
          <a:p>
            <a:pPr marL="1121" algn="ctr">
              <a:lnSpc>
                <a:spcPct val="100000"/>
              </a:lnSpc>
              <a:spcBef>
                <a:spcPts val="543"/>
              </a:spcBef>
            </a:pPr>
            <a:r>
              <a:rPr sz="2780" spc="-97" dirty="0"/>
              <a:t>TCAV </a:t>
            </a:r>
            <a:r>
              <a:rPr sz="2780" dirty="0"/>
              <a:t>core</a:t>
            </a:r>
            <a:r>
              <a:rPr sz="2780" spc="93" dirty="0"/>
              <a:t> </a:t>
            </a:r>
            <a:r>
              <a:rPr sz="2780" spc="18" dirty="0"/>
              <a:t>idea:</a:t>
            </a:r>
            <a:endParaRPr sz="278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780" spc="9" dirty="0"/>
              <a:t>Derivative </a:t>
            </a:r>
            <a:r>
              <a:rPr sz="2780" spc="49" dirty="0"/>
              <a:t>with </a:t>
            </a:r>
            <a:r>
              <a:rPr sz="2780" spc="-97" dirty="0"/>
              <a:t>CAV </a:t>
            </a:r>
            <a:r>
              <a:rPr sz="2780" spc="128" dirty="0"/>
              <a:t>to </a:t>
            </a:r>
            <a:r>
              <a:rPr sz="2780" spc="101" dirty="0"/>
              <a:t>get </a:t>
            </a:r>
            <a:r>
              <a:rPr sz="2780" spc="53" dirty="0"/>
              <a:t>prediction</a:t>
            </a:r>
            <a:r>
              <a:rPr sz="2780" spc="-172" dirty="0"/>
              <a:t> </a:t>
            </a:r>
            <a:r>
              <a:rPr sz="2780" spc="-4" dirty="0"/>
              <a:t>sensitivity</a:t>
            </a:r>
            <a:endParaRPr sz="278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38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706059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024" y="4015806"/>
            <a:ext cx="815141" cy="405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033026" y="4024473"/>
            <a:ext cx="763681" cy="354106"/>
          </a:xfrm>
          <a:custGeom>
            <a:avLst/>
            <a:gdLst/>
            <a:ahLst/>
            <a:cxnLst/>
            <a:rect l="l" t="t" r="r" b="b"/>
            <a:pathLst>
              <a:path w="865504" h="401320">
                <a:moveTo>
                  <a:pt x="864891" y="393141"/>
                </a:moveTo>
                <a:lnTo>
                  <a:pt x="864891" y="7635"/>
                </a:lnTo>
                <a:lnTo>
                  <a:pt x="857256" y="0"/>
                </a:lnTo>
                <a:lnTo>
                  <a:pt x="7633" y="0"/>
                </a:lnTo>
                <a:lnTo>
                  <a:pt x="0" y="7635"/>
                </a:lnTo>
                <a:lnTo>
                  <a:pt x="0" y="393141"/>
                </a:lnTo>
                <a:lnTo>
                  <a:pt x="7633" y="400775"/>
                </a:lnTo>
                <a:lnTo>
                  <a:pt x="857256" y="400775"/>
                </a:lnTo>
                <a:lnTo>
                  <a:pt x="864891" y="393141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140824" y="4047687"/>
            <a:ext cx="538443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b="1" spc="-44" dirty="0">
                <a:latin typeface="Arial"/>
                <a:cs typeface="Arial"/>
              </a:rPr>
              <a:t>TC</a:t>
            </a:r>
            <a:r>
              <a:rPr sz="1544" b="1" spc="-84" dirty="0">
                <a:latin typeface="Arial"/>
                <a:cs typeface="Arial"/>
              </a:rPr>
              <a:t>A</a:t>
            </a:r>
            <a:r>
              <a:rPr sz="1544" b="1" spc="13" dirty="0">
                <a:latin typeface="Arial"/>
                <a:cs typeface="Arial"/>
              </a:rPr>
              <a:t>V</a:t>
            </a:r>
            <a:endParaRPr sz="1544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marR="2241" algn="ctr">
              <a:lnSpc>
                <a:spcPct val="100000"/>
              </a:lnSpc>
              <a:spcBef>
                <a:spcPts val="666"/>
              </a:spcBef>
            </a:pP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6" name="object 6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971542" y="3544379"/>
            <a:ext cx="3057031" cy="1115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997543" y="3553047"/>
            <a:ext cx="3005418" cy="1063438"/>
          </a:xfrm>
          <a:custGeom>
            <a:avLst/>
            <a:gdLst/>
            <a:ahLst/>
            <a:cxnLst/>
            <a:rect l="l" t="t" r="r" b="b"/>
            <a:pathLst>
              <a:path w="3406140" h="1205229">
                <a:moveTo>
                  <a:pt x="3405699" y="1131754"/>
                </a:moveTo>
                <a:lnTo>
                  <a:pt x="3405699" y="318928"/>
                </a:lnTo>
                <a:lnTo>
                  <a:pt x="3399970" y="290456"/>
                </a:lnTo>
                <a:lnTo>
                  <a:pt x="3384332" y="267239"/>
                </a:lnTo>
                <a:lnTo>
                  <a:pt x="3361114" y="251602"/>
                </a:lnTo>
                <a:lnTo>
                  <a:pt x="3332642" y="245873"/>
                </a:lnTo>
                <a:lnTo>
                  <a:pt x="2954470" y="245873"/>
                </a:lnTo>
                <a:lnTo>
                  <a:pt x="2734688" y="0"/>
                </a:lnTo>
                <a:lnTo>
                  <a:pt x="2514907" y="245873"/>
                </a:lnTo>
                <a:lnTo>
                  <a:pt x="73056" y="245873"/>
                </a:lnTo>
                <a:lnTo>
                  <a:pt x="44584" y="251602"/>
                </a:lnTo>
                <a:lnTo>
                  <a:pt x="21366" y="267239"/>
                </a:lnTo>
                <a:lnTo>
                  <a:pt x="5729" y="290456"/>
                </a:lnTo>
                <a:lnTo>
                  <a:pt x="0" y="318928"/>
                </a:lnTo>
                <a:lnTo>
                  <a:pt x="0" y="1131754"/>
                </a:lnTo>
                <a:lnTo>
                  <a:pt x="5729" y="1160226"/>
                </a:lnTo>
                <a:lnTo>
                  <a:pt x="21366" y="1183443"/>
                </a:lnTo>
                <a:lnTo>
                  <a:pt x="44584" y="1199080"/>
                </a:lnTo>
                <a:lnTo>
                  <a:pt x="73056" y="1204809"/>
                </a:lnTo>
                <a:lnTo>
                  <a:pt x="3332642" y="1204809"/>
                </a:lnTo>
                <a:lnTo>
                  <a:pt x="3361114" y="1199080"/>
                </a:lnTo>
                <a:lnTo>
                  <a:pt x="3384332" y="1183443"/>
                </a:lnTo>
                <a:lnTo>
                  <a:pt x="3399970" y="1160226"/>
                </a:lnTo>
                <a:lnTo>
                  <a:pt x="3405699" y="1131754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2061882" y="389334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0662" y="3908260"/>
            <a:ext cx="1513915" cy="243656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5043">
              <a:lnSpc>
                <a:spcPts val="1937"/>
              </a:lnSpc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40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8416" y="389334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118" y="4184696"/>
            <a:ext cx="59615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this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3898" y="4184696"/>
            <a:ext cx="2092699" cy="263040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11766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01616" y="3422302"/>
            <a:ext cx="1514895" cy="310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6310317" y="3224797"/>
            <a:ext cx="201706" cy="299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6200013" y="3485469"/>
            <a:ext cx="498502" cy="4985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310317" y="3803892"/>
            <a:ext cx="201706" cy="259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957054" y="4793339"/>
            <a:ext cx="2667000" cy="1806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2218765" y="4922184"/>
            <a:ext cx="2145926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1. Learning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-88" dirty="0">
                <a:latin typeface="Arial"/>
                <a:cs typeface="Arial"/>
              </a:rPr>
              <a:t>CAVs</a:t>
            </a:r>
            <a:endParaRPr sz="216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0514" y="5286642"/>
            <a:ext cx="2447079" cy="118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4701800" y="4791488"/>
            <a:ext cx="3003176" cy="18087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4807324" y="4922184"/>
            <a:ext cx="2787463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2. </a:t>
            </a:r>
            <a:r>
              <a:rPr sz="2162" spc="66" dirty="0">
                <a:latin typeface="Arial"/>
                <a:cs typeface="Arial"/>
              </a:rPr>
              <a:t>Getting </a:t>
            </a:r>
            <a:r>
              <a:rPr sz="2162" spc="-66" dirty="0">
                <a:latin typeface="Arial"/>
                <a:cs typeface="Arial"/>
              </a:rPr>
              <a:t>TCAV</a:t>
            </a:r>
            <a:r>
              <a:rPr sz="2162" spc="-132" dirty="0">
                <a:latin typeface="Arial"/>
                <a:cs typeface="Arial"/>
              </a:rPr>
              <a:t> </a:t>
            </a:r>
            <a:r>
              <a:rPr sz="2162" spc="-22" dirty="0">
                <a:latin typeface="Arial"/>
                <a:cs typeface="Arial"/>
              </a:rPr>
              <a:t>score</a:t>
            </a:r>
            <a:endParaRPr sz="216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08622" y="5306299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4908622" y="5696192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5454872" y="5682278"/>
            <a:ext cx="379594" cy="3540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4908622" y="6100000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454872" y="6086085"/>
            <a:ext cx="379594" cy="3540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112769" y="5483502"/>
            <a:ext cx="452498" cy="8118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550009" y="5564349"/>
            <a:ext cx="949079" cy="5983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39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424325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C99-9921-4D4D-83B8-42253DA9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6C4C-8BB3-B54E-BF80-2DD59160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64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024" y="4015806"/>
            <a:ext cx="815141" cy="405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033026" y="4024473"/>
            <a:ext cx="763681" cy="354106"/>
          </a:xfrm>
          <a:custGeom>
            <a:avLst/>
            <a:gdLst/>
            <a:ahLst/>
            <a:cxnLst/>
            <a:rect l="l" t="t" r="r" b="b"/>
            <a:pathLst>
              <a:path w="865504" h="401320">
                <a:moveTo>
                  <a:pt x="864891" y="393141"/>
                </a:moveTo>
                <a:lnTo>
                  <a:pt x="864891" y="7635"/>
                </a:lnTo>
                <a:lnTo>
                  <a:pt x="857256" y="0"/>
                </a:lnTo>
                <a:lnTo>
                  <a:pt x="7633" y="0"/>
                </a:lnTo>
                <a:lnTo>
                  <a:pt x="0" y="7635"/>
                </a:lnTo>
                <a:lnTo>
                  <a:pt x="0" y="393141"/>
                </a:lnTo>
                <a:lnTo>
                  <a:pt x="7633" y="400775"/>
                </a:lnTo>
                <a:lnTo>
                  <a:pt x="857256" y="400775"/>
                </a:lnTo>
                <a:lnTo>
                  <a:pt x="864891" y="393141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6140824" y="4047687"/>
            <a:ext cx="538443" cy="251773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544" b="1" spc="-44" dirty="0">
                <a:latin typeface="Arial"/>
                <a:cs typeface="Arial"/>
              </a:rPr>
              <a:t>TC</a:t>
            </a:r>
            <a:r>
              <a:rPr sz="1544" b="1" spc="-84" dirty="0">
                <a:latin typeface="Arial"/>
                <a:cs typeface="Arial"/>
              </a:rPr>
              <a:t>A</a:t>
            </a:r>
            <a:r>
              <a:rPr sz="1544" b="1" spc="13" dirty="0">
                <a:latin typeface="Arial"/>
                <a:cs typeface="Arial"/>
              </a:rPr>
              <a:t>V</a:t>
            </a:r>
            <a:endParaRPr sz="1544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marR="2241" algn="ctr">
              <a:lnSpc>
                <a:spcPct val="100000"/>
              </a:lnSpc>
              <a:spcBef>
                <a:spcPts val="666"/>
              </a:spcBef>
            </a:pP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6" name="object 6"/>
          <p:cNvSpPr/>
          <p:nvPr/>
        </p:nvSpPr>
        <p:spPr>
          <a:xfrm>
            <a:off x="4853044" y="2795636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119219" y="2691631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1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1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597764" y="2821638"/>
            <a:ext cx="292474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01664" y="0"/>
                </a:lnTo>
                <a:lnTo>
                  <a:pt x="331132" y="0"/>
                </a:lnTo>
              </a:path>
            </a:pathLst>
          </a:custGeom>
          <a:ln w="58935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863940" y="2717632"/>
            <a:ext cx="208429" cy="208429"/>
          </a:xfrm>
          <a:custGeom>
            <a:avLst/>
            <a:gdLst/>
            <a:ahLst/>
            <a:cxnLst/>
            <a:rect l="l" t="t" r="r" b="b"/>
            <a:pathLst>
              <a:path w="236220" h="236220">
                <a:moveTo>
                  <a:pt x="235743" y="117872"/>
                </a:moveTo>
                <a:lnTo>
                  <a:pt x="0" y="0"/>
                </a:lnTo>
                <a:lnTo>
                  <a:pt x="0" y="235743"/>
                </a:lnTo>
                <a:lnTo>
                  <a:pt x="235743" y="117872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376841" y="2592759"/>
            <a:ext cx="637612" cy="43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298532" y="2336675"/>
            <a:ext cx="2301688" cy="970429"/>
          </a:xfrm>
          <a:custGeom>
            <a:avLst/>
            <a:gdLst/>
            <a:ahLst/>
            <a:cxnLst/>
            <a:rect l="l" t="t" r="r" b="b"/>
            <a:pathLst>
              <a:path w="2608579" h="1099820">
                <a:moveTo>
                  <a:pt x="0" y="0"/>
                </a:moveTo>
                <a:lnTo>
                  <a:pt x="2608324" y="0"/>
                </a:lnTo>
                <a:lnTo>
                  <a:pt x="2608324" y="1099247"/>
                </a:lnTo>
                <a:lnTo>
                  <a:pt x="0" y="1099247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5298533" y="2465118"/>
            <a:ext cx="3987613" cy="907488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91333" marR="1780149" indent="661182">
              <a:lnSpc>
                <a:spcPts val="1765"/>
              </a:lnSpc>
              <a:spcBef>
                <a:spcPts val="176"/>
              </a:spcBef>
            </a:pPr>
            <a:r>
              <a:rPr sz="1500" dirty="0">
                <a:latin typeface="Arial"/>
                <a:cs typeface="Arial"/>
              </a:rPr>
              <a:t>A </a:t>
            </a:r>
            <a:r>
              <a:rPr sz="1500" spc="35" dirty="0">
                <a:latin typeface="Arial"/>
                <a:cs typeface="Arial"/>
              </a:rPr>
              <a:t>trained  </a:t>
            </a:r>
            <a:r>
              <a:rPr sz="1500" spc="31" dirty="0">
                <a:latin typeface="Arial"/>
                <a:cs typeface="Arial"/>
              </a:rPr>
              <a:t>machine </a:t>
            </a:r>
            <a:r>
              <a:rPr sz="1500" spc="26" dirty="0">
                <a:latin typeface="Arial"/>
                <a:cs typeface="Arial"/>
              </a:rPr>
              <a:t>learning</a:t>
            </a:r>
            <a:r>
              <a:rPr sz="1500" spc="-93" dirty="0">
                <a:latin typeface="Arial"/>
                <a:cs typeface="Arial"/>
              </a:rPr>
              <a:t> </a:t>
            </a:r>
            <a:r>
              <a:rPr sz="1500" spc="44" dirty="0">
                <a:latin typeface="Arial"/>
                <a:cs typeface="Arial"/>
              </a:rPr>
              <a:t>model</a:t>
            </a:r>
            <a:endParaRPr sz="1500">
              <a:latin typeface="Arial"/>
              <a:cs typeface="Arial"/>
            </a:endParaRPr>
          </a:p>
          <a:p>
            <a:pPr marL="225810">
              <a:lnSpc>
                <a:spcPts val="1584"/>
              </a:lnSpc>
            </a:pPr>
            <a:r>
              <a:rPr sz="1500" spc="-4" dirty="0">
                <a:latin typeface="Arial"/>
                <a:cs typeface="Arial"/>
              </a:rPr>
              <a:t>(e.g., </a:t>
            </a:r>
            <a:r>
              <a:rPr sz="1500" spc="18" dirty="0">
                <a:latin typeface="Arial"/>
                <a:cs typeface="Arial"/>
              </a:rPr>
              <a:t>neural</a:t>
            </a:r>
            <a:r>
              <a:rPr sz="1500" dirty="0">
                <a:latin typeface="Arial"/>
                <a:cs typeface="Arial"/>
              </a:rPr>
              <a:t> </a:t>
            </a:r>
            <a:r>
              <a:rPr sz="1500" spc="31" dirty="0">
                <a:latin typeface="Arial"/>
                <a:cs typeface="Arial"/>
              </a:rPr>
              <a:t>network)</a:t>
            </a:r>
            <a:endParaRPr sz="1500">
              <a:latin typeface="Arial"/>
              <a:cs typeface="Arial"/>
            </a:endParaRPr>
          </a:p>
          <a:p>
            <a:pPr marR="4483" algn="r">
              <a:lnSpc>
                <a:spcPts val="1743"/>
              </a:lnSpc>
            </a:pPr>
            <a:r>
              <a:rPr sz="1632" b="1" spc="18" dirty="0">
                <a:latin typeface="Arial"/>
                <a:cs typeface="Arial"/>
              </a:rPr>
              <a:t>zebra-ness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71270" y="2147626"/>
            <a:ext cx="1600381" cy="1348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1971542" y="3544379"/>
            <a:ext cx="3057031" cy="1115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1997543" y="3553047"/>
            <a:ext cx="3005418" cy="1063438"/>
          </a:xfrm>
          <a:custGeom>
            <a:avLst/>
            <a:gdLst/>
            <a:ahLst/>
            <a:cxnLst/>
            <a:rect l="l" t="t" r="r" b="b"/>
            <a:pathLst>
              <a:path w="3406140" h="1205229">
                <a:moveTo>
                  <a:pt x="3405699" y="1131754"/>
                </a:moveTo>
                <a:lnTo>
                  <a:pt x="3405699" y="318928"/>
                </a:lnTo>
                <a:lnTo>
                  <a:pt x="3399970" y="290456"/>
                </a:lnTo>
                <a:lnTo>
                  <a:pt x="3384332" y="267239"/>
                </a:lnTo>
                <a:lnTo>
                  <a:pt x="3361114" y="251602"/>
                </a:lnTo>
                <a:lnTo>
                  <a:pt x="3332642" y="245873"/>
                </a:lnTo>
                <a:lnTo>
                  <a:pt x="2954470" y="245873"/>
                </a:lnTo>
                <a:lnTo>
                  <a:pt x="2734688" y="0"/>
                </a:lnTo>
                <a:lnTo>
                  <a:pt x="2514907" y="245873"/>
                </a:lnTo>
                <a:lnTo>
                  <a:pt x="73056" y="245873"/>
                </a:lnTo>
                <a:lnTo>
                  <a:pt x="44584" y="251602"/>
                </a:lnTo>
                <a:lnTo>
                  <a:pt x="21366" y="267239"/>
                </a:lnTo>
                <a:lnTo>
                  <a:pt x="5729" y="290456"/>
                </a:lnTo>
                <a:lnTo>
                  <a:pt x="0" y="318928"/>
                </a:lnTo>
                <a:lnTo>
                  <a:pt x="0" y="1131754"/>
                </a:lnTo>
                <a:lnTo>
                  <a:pt x="5729" y="1160226"/>
                </a:lnTo>
                <a:lnTo>
                  <a:pt x="21366" y="1183443"/>
                </a:lnTo>
                <a:lnTo>
                  <a:pt x="44584" y="1199080"/>
                </a:lnTo>
                <a:lnTo>
                  <a:pt x="73056" y="1204809"/>
                </a:lnTo>
                <a:lnTo>
                  <a:pt x="3332642" y="1204809"/>
                </a:lnTo>
                <a:lnTo>
                  <a:pt x="3361114" y="1199080"/>
                </a:lnTo>
                <a:lnTo>
                  <a:pt x="3384332" y="1183443"/>
                </a:lnTo>
                <a:lnTo>
                  <a:pt x="3399970" y="1160226"/>
                </a:lnTo>
                <a:lnTo>
                  <a:pt x="3405699" y="1131754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2061882" y="3893343"/>
            <a:ext cx="407894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57" dirty="0">
                <a:latin typeface="Arial"/>
                <a:cs typeface="Arial"/>
              </a:rPr>
              <a:t>W</a:t>
            </a:r>
            <a:r>
              <a:rPr sz="1632" spc="-88" dirty="0">
                <a:latin typeface="Arial"/>
                <a:cs typeface="Arial"/>
              </a:rPr>
              <a:t>as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0662" y="3908260"/>
            <a:ext cx="1513915" cy="243656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0" rIns="0" bIns="0" rtlCol="0">
            <a:spAutoFit/>
          </a:bodyPr>
          <a:lstStyle/>
          <a:p>
            <a:pPr marL="5043">
              <a:lnSpc>
                <a:spcPts val="1937"/>
              </a:lnSpc>
            </a:pPr>
            <a:r>
              <a:rPr sz="1632" spc="26" dirty="0">
                <a:latin typeface="Arial"/>
                <a:cs typeface="Arial"/>
              </a:rPr>
              <a:t>striped</a:t>
            </a:r>
            <a:r>
              <a:rPr sz="1632" spc="-40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8416" y="3893343"/>
            <a:ext cx="931209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35" dirty="0">
                <a:latin typeface="Arial"/>
                <a:cs typeface="Arial"/>
              </a:rPr>
              <a:t>important</a:t>
            </a:r>
            <a:endParaRPr sz="163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9118" y="4184696"/>
            <a:ext cx="59615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75" dirty="0">
                <a:latin typeface="Arial"/>
                <a:cs typeface="Arial"/>
              </a:rPr>
              <a:t>to</a:t>
            </a:r>
            <a:r>
              <a:rPr sz="1632" spc="-66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this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3898" y="4184696"/>
            <a:ext cx="2092699" cy="263040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11766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1632" spc="-18" dirty="0">
                <a:latin typeface="Arial"/>
                <a:cs typeface="Arial"/>
              </a:rPr>
              <a:t>zebra </a:t>
            </a:r>
            <a:r>
              <a:rPr sz="1632" spc="18" dirty="0">
                <a:latin typeface="Arial"/>
                <a:cs typeface="Arial"/>
              </a:rPr>
              <a:t>image</a:t>
            </a:r>
            <a:r>
              <a:rPr sz="1632" spc="-18" dirty="0">
                <a:latin typeface="Arial"/>
                <a:cs typeface="Arial"/>
              </a:rPr>
              <a:t> </a:t>
            </a:r>
            <a:r>
              <a:rPr sz="1632" spc="-31" dirty="0">
                <a:latin typeface="Arial"/>
                <a:cs typeface="Arial"/>
              </a:rPr>
              <a:t>classifier?</a:t>
            </a:r>
            <a:endParaRPr sz="163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01616" y="3422302"/>
            <a:ext cx="1514895" cy="310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6310317" y="3224797"/>
            <a:ext cx="201706" cy="299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6200013" y="3485469"/>
            <a:ext cx="498502" cy="4985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310317" y="3803892"/>
            <a:ext cx="201706" cy="259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957054" y="4793339"/>
            <a:ext cx="2667000" cy="1806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2218765" y="4922184"/>
            <a:ext cx="2145926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1. Learning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-88" dirty="0">
                <a:latin typeface="Arial"/>
                <a:cs typeface="Arial"/>
              </a:rPr>
              <a:t>CAVs</a:t>
            </a:r>
            <a:endParaRPr sz="216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50514" y="5286642"/>
            <a:ext cx="2447079" cy="1184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4701800" y="4791488"/>
            <a:ext cx="3003176" cy="18087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4807324" y="4922184"/>
            <a:ext cx="2787463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2. </a:t>
            </a:r>
            <a:r>
              <a:rPr sz="2162" spc="66" dirty="0">
                <a:latin typeface="Arial"/>
                <a:cs typeface="Arial"/>
              </a:rPr>
              <a:t>Getting </a:t>
            </a:r>
            <a:r>
              <a:rPr sz="2162" spc="-66" dirty="0">
                <a:latin typeface="Arial"/>
                <a:cs typeface="Arial"/>
              </a:rPr>
              <a:t>TCAV</a:t>
            </a:r>
            <a:r>
              <a:rPr sz="2162" spc="-132" dirty="0">
                <a:latin typeface="Arial"/>
                <a:cs typeface="Arial"/>
              </a:rPr>
              <a:t> </a:t>
            </a:r>
            <a:r>
              <a:rPr sz="2162" spc="-22" dirty="0">
                <a:latin typeface="Arial"/>
                <a:cs typeface="Arial"/>
              </a:rPr>
              <a:t>score</a:t>
            </a:r>
            <a:endParaRPr sz="2162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08622" y="5306299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4908622" y="5696192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5454872" y="5682278"/>
            <a:ext cx="379594" cy="3540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4908622" y="6100000"/>
            <a:ext cx="1098148" cy="372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454872" y="6086085"/>
            <a:ext cx="379594" cy="3540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6112769" y="5483502"/>
            <a:ext cx="452498" cy="8118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6550009" y="5564349"/>
            <a:ext cx="949079" cy="5983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7781612" y="4791488"/>
            <a:ext cx="2442882" cy="18087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7933765" y="4922184"/>
            <a:ext cx="2150969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3. </a:t>
            </a:r>
            <a:r>
              <a:rPr sz="2162" spc="-62" dirty="0">
                <a:latin typeface="Arial"/>
                <a:cs typeface="Arial"/>
              </a:rPr>
              <a:t>CAV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31" dirty="0">
                <a:latin typeface="Arial"/>
                <a:cs typeface="Arial"/>
              </a:rPr>
              <a:t>validation</a:t>
            </a:r>
            <a:endParaRPr sz="2162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40</a:t>
            </a:fld>
            <a:endParaRPr spc="18" dirty="0"/>
          </a:p>
        </p:txBody>
      </p:sp>
      <p:sp>
        <p:nvSpPr>
          <p:cNvPr id="39" name="object 39"/>
          <p:cNvSpPr txBox="1"/>
          <p:nvPr/>
        </p:nvSpPr>
        <p:spPr>
          <a:xfrm>
            <a:off x="8236324" y="5635999"/>
            <a:ext cx="1547532" cy="74928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89652">
              <a:lnSpc>
                <a:spcPct val="115599"/>
              </a:lnSpc>
              <a:spcBef>
                <a:spcPts val="84"/>
              </a:spcBef>
            </a:pPr>
            <a:r>
              <a:rPr sz="2162" spc="31" dirty="0">
                <a:latin typeface="Arial"/>
                <a:cs typeface="Arial"/>
              </a:rPr>
              <a:t>Qualitative  </a:t>
            </a:r>
            <a:r>
              <a:rPr sz="2162" spc="35" dirty="0">
                <a:latin typeface="Arial"/>
                <a:cs typeface="Arial"/>
              </a:rPr>
              <a:t>Quantitative</a:t>
            </a:r>
            <a:endParaRPr sz="216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095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53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4628030" y="423302"/>
            <a:ext cx="3191435" cy="38015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382" spc="40" dirty="0">
                <a:latin typeface="Arial"/>
                <a:cs typeface="Arial"/>
              </a:rPr>
              <a:t>Quantitative</a:t>
            </a:r>
            <a:r>
              <a:rPr sz="2382" spc="-53" dirty="0">
                <a:latin typeface="Arial"/>
                <a:cs typeface="Arial"/>
              </a:rPr>
              <a:t> </a:t>
            </a:r>
            <a:r>
              <a:rPr sz="2382" spc="31" dirty="0">
                <a:latin typeface="Arial"/>
                <a:cs typeface="Arial"/>
              </a:rPr>
              <a:t>validation:</a:t>
            </a:r>
            <a:endParaRPr sz="2382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192277" y="285667"/>
            <a:ext cx="9690032" cy="1124277"/>
          </a:xfrm>
          <a:prstGeom prst="rect">
            <a:avLst/>
          </a:prstGeom>
        </p:spPr>
        <p:txBody>
          <a:bodyPr vert="horz" wrap="square" lIns="0" tIns="447733" rIns="0" bIns="0" rtlCol="0" anchor="ctr">
            <a:spAutoFit/>
          </a:bodyPr>
          <a:lstStyle/>
          <a:p>
            <a:pPr marL="265594">
              <a:lnSpc>
                <a:spcPct val="100000"/>
              </a:lnSpc>
              <a:spcBef>
                <a:spcPts val="88"/>
              </a:spcBef>
            </a:pPr>
            <a:r>
              <a:rPr sz="4368" spc="35" dirty="0"/>
              <a:t>Guarding </a:t>
            </a:r>
            <a:r>
              <a:rPr sz="4368" spc="-18" dirty="0"/>
              <a:t>against </a:t>
            </a:r>
            <a:r>
              <a:rPr sz="4368" spc="-22" dirty="0"/>
              <a:t>spurious</a:t>
            </a:r>
            <a:r>
              <a:rPr sz="4368" spc="-44" dirty="0"/>
              <a:t> </a:t>
            </a:r>
            <a:r>
              <a:rPr sz="4368" spc="-154" dirty="0"/>
              <a:t>CAV</a:t>
            </a:r>
            <a:endParaRPr sz="4368"/>
          </a:p>
        </p:txBody>
      </p:sp>
      <p:sp>
        <p:nvSpPr>
          <p:cNvPr id="4" name="object 4"/>
          <p:cNvSpPr txBox="1"/>
          <p:nvPr/>
        </p:nvSpPr>
        <p:spPr>
          <a:xfrm>
            <a:off x="2252383" y="3911553"/>
            <a:ext cx="7677710" cy="43106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735" spc="79" dirty="0">
                <a:latin typeface="Arial"/>
                <a:cs typeface="Arial"/>
              </a:rPr>
              <a:t>Did </a:t>
            </a:r>
            <a:r>
              <a:rPr sz="2735" spc="-4" dirty="0">
                <a:latin typeface="Arial"/>
                <a:cs typeface="Arial"/>
              </a:rPr>
              <a:t>my </a:t>
            </a:r>
            <a:r>
              <a:rPr sz="2735" spc="-128" dirty="0">
                <a:latin typeface="Arial"/>
                <a:cs typeface="Arial"/>
              </a:rPr>
              <a:t>CAVs </a:t>
            </a:r>
            <a:r>
              <a:rPr sz="2735" spc="31" dirty="0">
                <a:latin typeface="Arial"/>
                <a:cs typeface="Arial"/>
              </a:rPr>
              <a:t>returned </a:t>
            </a:r>
            <a:r>
              <a:rPr sz="2735" spc="44" dirty="0">
                <a:latin typeface="Arial"/>
                <a:cs typeface="Arial"/>
              </a:rPr>
              <a:t>high </a:t>
            </a:r>
            <a:r>
              <a:rPr sz="2735" spc="-9" dirty="0">
                <a:latin typeface="Arial"/>
                <a:cs typeface="Arial"/>
              </a:rPr>
              <a:t>sensitivity </a:t>
            </a:r>
            <a:r>
              <a:rPr sz="2735" spc="44" dirty="0">
                <a:latin typeface="Arial"/>
                <a:cs typeface="Arial"/>
              </a:rPr>
              <a:t>by</a:t>
            </a:r>
            <a:r>
              <a:rPr sz="2735" spc="-62" dirty="0">
                <a:latin typeface="Arial"/>
                <a:cs typeface="Arial"/>
              </a:rPr>
              <a:t> chance?</a:t>
            </a:r>
            <a:endParaRPr sz="273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569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643" y="5299177"/>
            <a:ext cx="1844497" cy="85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072644" y="5014266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072644" y="4737974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072644" y="4459575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3072644" y="4216257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072644" y="3967801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072644" y="3696234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3072644" y="3366887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3051155" y="2187487"/>
            <a:ext cx="2369207" cy="1103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982972" y="3504994"/>
            <a:ext cx="142315" cy="119903"/>
          </a:xfrm>
          <a:custGeom>
            <a:avLst/>
            <a:gdLst/>
            <a:ahLst/>
            <a:cxnLst/>
            <a:rect l="l" t="t" r="r" b="b"/>
            <a:pathLst>
              <a:path w="161289" h="135889">
                <a:moveTo>
                  <a:pt x="0" y="0"/>
                </a:moveTo>
                <a:lnTo>
                  <a:pt x="161127" y="0"/>
                </a:lnTo>
                <a:lnTo>
                  <a:pt x="161127" y="135685"/>
                </a:lnTo>
                <a:lnTo>
                  <a:pt x="0" y="135685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299640" y="3828602"/>
            <a:ext cx="186018" cy="178174"/>
          </a:xfrm>
          <a:custGeom>
            <a:avLst/>
            <a:gdLst/>
            <a:ahLst/>
            <a:cxnLst/>
            <a:rect l="l" t="t" r="r" b="b"/>
            <a:pathLst>
              <a:path w="210819" h="201929">
                <a:moveTo>
                  <a:pt x="210675" y="201808"/>
                </a:moveTo>
                <a:lnTo>
                  <a:pt x="105337" y="0"/>
                </a:lnTo>
                <a:lnTo>
                  <a:pt x="0" y="201808"/>
                </a:lnTo>
                <a:lnTo>
                  <a:pt x="210675" y="20180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4616824" y="3976468"/>
            <a:ext cx="185890" cy="17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273030" y="3404206"/>
            <a:ext cx="239246" cy="246529"/>
          </a:xfrm>
          <a:custGeom>
            <a:avLst/>
            <a:gdLst/>
            <a:ahLst/>
            <a:cxnLst/>
            <a:rect l="l" t="t" r="r" b="b"/>
            <a:pathLst>
              <a:path w="271144" h="279400">
                <a:moveTo>
                  <a:pt x="270992" y="139423"/>
                </a:moveTo>
                <a:lnTo>
                  <a:pt x="135496" y="0"/>
                </a:lnTo>
                <a:lnTo>
                  <a:pt x="0" y="139423"/>
                </a:lnTo>
                <a:lnTo>
                  <a:pt x="135496" y="278846"/>
                </a:lnTo>
                <a:lnTo>
                  <a:pt x="270992" y="139423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4468327" y="3463341"/>
            <a:ext cx="361369" cy="350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794588" y="3593135"/>
            <a:ext cx="3318125" cy="2021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4820589" y="3601801"/>
            <a:ext cx="3266515" cy="1969434"/>
          </a:xfrm>
          <a:custGeom>
            <a:avLst/>
            <a:gdLst/>
            <a:ahLst/>
            <a:cxnLst/>
            <a:rect l="l" t="t" r="r" b="b"/>
            <a:pathLst>
              <a:path w="3702050" h="2232025">
                <a:moveTo>
                  <a:pt x="3701606" y="2185849"/>
                </a:moveTo>
                <a:lnTo>
                  <a:pt x="3701606" y="553753"/>
                </a:lnTo>
                <a:lnTo>
                  <a:pt x="3698012" y="535949"/>
                </a:lnTo>
                <a:lnTo>
                  <a:pt x="3688211" y="521411"/>
                </a:lnTo>
                <a:lnTo>
                  <a:pt x="3673673" y="511610"/>
                </a:lnTo>
                <a:lnTo>
                  <a:pt x="3655870" y="508016"/>
                </a:lnTo>
                <a:lnTo>
                  <a:pt x="846590" y="508016"/>
                </a:lnTo>
                <a:lnTo>
                  <a:pt x="0" y="0"/>
                </a:lnTo>
                <a:lnTo>
                  <a:pt x="599182" y="722886"/>
                </a:lnTo>
                <a:lnTo>
                  <a:pt x="599182" y="2185849"/>
                </a:lnTo>
                <a:lnTo>
                  <a:pt x="602776" y="2203652"/>
                </a:lnTo>
                <a:lnTo>
                  <a:pt x="612577" y="2218189"/>
                </a:lnTo>
                <a:lnTo>
                  <a:pt x="627115" y="2227991"/>
                </a:lnTo>
                <a:lnTo>
                  <a:pt x="644918" y="2231585"/>
                </a:lnTo>
                <a:lnTo>
                  <a:pt x="3655870" y="2231585"/>
                </a:lnTo>
                <a:lnTo>
                  <a:pt x="3673673" y="2227991"/>
                </a:lnTo>
                <a:lnTo>
                  <a:pt x="3688211" y="2218190"/>
                </a:lnTo>
                <a:lnTo>
                  <a:pt x="3698012" y="2203652"/>
                </a:lnTo>
                <a:lnTo>
                  <a:pt x="3701606" y="2185849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5558118" y="4322248"/>
            <a:ext cx="2315696" cy="86712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lnSpc>
                <a:spcPct val="117100"/>
              </a:lnSpc>
              <a:spcBef>
                <a:spcPts val="88"/>
              </a:spcBef>
            </a:pPr>
            <a:r>
              <a:rPr sz="1632" spc="-26" dirty="0">
                <a:latin typeface="Arial"/>
                <a:cs typeface="Arial"/>
              </a:rPr>
              <a:t>Learn </a:t>
            </a:r>
            <a:r>
              <a:rPr sz="1632" spc="-13" dirty="0">
                <a:latin typeface="Arial"/>
                <a:cs typeface="Arial"/>
              </a:rPr>
              <a:t>many </a:t>
            </a:r>
            <a:r>
              <a:rPr sz="1632" spc="-4" dirty="0">
                <a:latin typeface="Arial"/>
                <a:cs typeface="Arial"/>
              </a:rPr>
              <a:t>stripes</a:t>
            </a:r>
            <a:r>
              <a:rPr sz="1632" spc="-13" dirty="0">
                <a:latin typeface="Arial"/>
                <a:cs typeface="Arial"/>
              </a:rPr>
              <a:t> </a:t>
            </a:r>
            <a:r>
              <a:rPr sz="1632" spc="-71" dirty="0">
                <a:latin typeface="Arial"/>
                <a:cs typeface="Arial"/>
              </a:rPr>
              <a:t>CAVs  </a:t>
            </a:r>
            <a:r>
              <a:rPr sz="1632" dirty="0">
                <a:latin typeface="Arial"/>
                <a:cs typeface="Arial"/>
              </a:rPr>
              <a:t>using </a:t>
            </a:r>
            <a:r>
              <a:rPr sz="1632" spc="22" dirty="0">
                <a:latin typeface="Arial"/>
                <a:cs typeface="Arial"/>
              </a:rPr>
              <a:t>different </a:t>
            </a:r>
            <a:r>
              <a:rPr sz="1632" spc="-40" dirty="0">
                <a:latin typeface="Arial"/>
                <a:cs typeface="Arial"/>
              </a:rPr>
              <a:t>sets </a:t>
            </a:r>
            <a:r>
              <a:rPr sz="1632" spc="44" dirty="0">
                <a:latin typeface="Arial"/>
                <a:cs typeface="Arial"/>
              </a:rPr>
              <a:t>of  </a:t>
            </a:r>
            <a:r>
              <a:rPr sz="1632" spc="22" dirty="0">
                <a:latin typeface="Arial"/>
                <a:cs typeface="Arial"/>
              </a:rPr>
              <a:t>random</a:t>
            </a:r>
            <a:r>
              <a:rPr sz="1632" spc="-9" dirty="0">
                <a:latin typeface="Arial"/>
                <a:cs typeface="Arial"/>
              </a:rPr>
              <a:t> </a:t>
            </a:r>
            <a:r>
              <a:rPr sz="1632" spc="-4" dirty="0">
                <a:latin typeface="Arial"/>
                <a:cs typeface="Arial"/>
              </a:rPr>
              <a:t>images</a:t>
            </a:r>
            <a:endParaRPr sz="1632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42</a:t>
            </a:fld>
            <a:endParaRPr spc="18"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353235" y="396305"/>
            <a:ext cx="7739903" cy="1129080"/>
          </a:xfrm>
          <a:prstGeom prst="rect">
            <a:avLst/>
          </a:prstGeom>
        </p:spPr>
        <p:txBody>
          <a:bodyPr vert="horz" wrap="square" lIns="0" tIns="38660" rIns="0" bIns="0" rtlCol="0" anchor="ctr">
            <a:spAutoFit/>
          </a:bodyPr>
          <a:lstStyle/>
          <a:p>
            <a:pPr marL="560" algn="ctr">
              <a:lnSpc>
                <a:spcPct val="100000"/>
              </a:lnSpc>
              <a:spcBef>
                <a:spcPts val="304"/>
              </a:spcBef>
            </a:pPr>
            <a:r>
              <a:rPr sz="2382" spc="40" dirty="0"/>
              <a:t>Quantitative</a:t>
            </a:r>
            <a:r>
              <a:rPr sz="2382" dirty="0"/>
              <a:t> </a:t>
            </a:r>
            <a:r>
              <a:rPr sz="2382" spc="31" dirty="0"/>
              <a:t>validation:</a:t>
            </a:r>
            <a:endParaRPr sz="2382"/>
          </a:p>
          <a:p>
            <a:pPr algn="ctr">
              <a:lnSpc>
                <a:spcPct val="100000"/>
              </a:lnSpc>
              <a:spcBef>
                <a:spcPts val="361"/>
              </a:spcBef>
            </a:pPr>
            <a:r>
              <a:rPr sz="4368" spc="35" dirty="0"/>
              <a:t>Guarding </a:t>
            </a:r>
            <a:r>
              <a:rPr sz="4368" spc="-18" dirty="0"/>
              <a:t>against </a:t>
            </a:r>
            <a:r>
              <a:rPr sz="4368" spc="-22" dirty="0"/>
              <a:t>spurious</a:t>
            </a:r>
            <a:r>
              <a:rPr sz="4368" spc="-44" dirty="0"/>
              <a:t> </a:t>
            </a:r>
            <a:r>
              <a:rPr sz="4368" spc="-154" dirty="0"/>
              <a:t>CAV</a:t>
            </a:r>
            <a:endParaRPr sz="4368"/>
          </a:p>
        </p:txBody>
      </p:sp>
    </p:spTree>
    <p:extLst>
      <p:ext uri="{BB962C8B-B14F-4D97-AF65-F5344CB8AC3E}">
        <p14:creationId xmlns:p14="http://schemas.microsoft.com/office/powerpoint/2010/main" val="444509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0679" y="3035139"/>
            <a:ext cx="1113255" cy="2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010679" y="4213523"/>
            <a:ext cx="1113255" cy="2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010679" y="4838853"/>
            <a:ext cx="1113255" cy="23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5915427" y="5058566"/>
            <a:ext cx="1208507" cy="761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323410" y="3162921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892944" y="3121320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323410" y="4335574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892944" y="4293972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323410" y="488645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892944" y="4844853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323410" y="550822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892944" y="5466624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6406502" y="3630706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6502" y="5827059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33245" y="1956270"/>
            <a:ext cx="692802" cy="602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6123056" y="2566005"/>
            <a:ext cx="593912" cy="516167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77" b="1" spc="22" dirty="0">
                <a:latin typeface="Arial"/>
                <a:cs typeface="Arial"/>
              </a:rPr>
              <a:t>Zebra</a:t>
            </a:r>
            <a:endParaRPr sz="1677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6478" y="2311451"/>
            <a:ext cx="2398760" cy="1147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xfrm>
            <a:off x="2192277" y="283265"/>
            <a:ext cx="9690032" cy="1129080"/>
          </a:xfrm>
          <a:prstGeom prst="rect">
            <a:avLst/>
          </a:prstGeom>
        </p:spPr>
        <p:txBody>
          <a:bodyPr vert="horz" wrap="square" lIns="0" tIns="38660" rIns="0" bIns="0" rtlCol="0" anchor="ctr">
            <a:spAutoFit/>
          </a:bodyPr>
          <a:lstStyle/>
          <a:p>
            <a:pPr marL="254947" algn="ctr">
              <a:lnSpc>
                <a:spcPct val="100000"/>
              </a:lnSpc>
              <a:spcBef>
                <a:spcPts val="304"/>
              </a:spcBef>
            </a:pPr>
            <a:r>
              <a:rPr spc="40" dirty="0"/>
              <a:t>Quantitative</a:t>
            </a:r>
            <a:r>
              <a:rPr dirty="0"/>
              <a:t> </a:t>
            </a:r>
            <a:r>
              <a:rPr spc="31" dirty="0"/>
              <a:t>validation:</a:t>
            </a:r>
          </a:p>
          <a:p>
            <a:pPr marL="254387" algn="ctr">
              <a:lnSpc>
                <a:spcPct val="100000"/>
              </a:lnSpc>
              <a:spcBef>
                <a:spcPts val="361"/>
              </a:spcBef>
            </a:pPr>
            <a:r>
              <a:rPr sz="4368" spc="35" dirty="0"/>
              <a:t>Guarding </a:t>
            </a:r>
            <a:r>
              <a:rPr sz="4368" spc="-18" dirty="0"/>
              <a:t>against </a:t>
            </a:r>
            <a:r>
              <a:rPr sz="4368" spc="-22" dirty="0"/>
              <a:t>spurious</a:t>
            </a:r>
            <a:r>
              <a:rPr sz="4368" spc="-44" dirty="0"/>
              <a:t> </a:t>
            </a:r>
            <a:r>
              <a:rPr sz="4368" spc="-154" dirty="0"/>
              <a:t>CAV</a:t>
            </a:r>
            <a:endParaRPr sz="4368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548318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4673" y="4223158"/>
            <a:ext cx="1499347" cy="0"/>
          </a:xfrm>
          <a:custGeom>
            <a:avLst/>
            <a:gdLst/>
            <a:ahLst/>
            <a:cxnLst/>
            <a:rect l="l" t="t" r="r" b="b"/>
            <a:pathLst>
              <a:path w="1699259">
                <a:moveTo>
                  <a:pt x="0" y="0"/>
                </a:moveTo>
                <a:lnTo>
                  <a:pt x="1689327" y="0"/>
                </a:lnTo>
                <a:lnTo>
                  <a:pt x="1699150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9995256" y="4181557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9123223" y="3401860"/>
            <a:ext cx="762560" cy="749112"/>
          </a:xfrm>
          <a:custGeom>
            <a:avLst/>
            <a:gdLst/>
            <a:ahLst/>
            <a:cxnLst/>
            <a:rect l="l" t="t" r="r" b="b"/>
            <a:pathLst>
              <a:path w="864234" h="848995">
                <a:moveTo>
                  <a:pt x="0" y="848996"/>
                </a:moveTo>
                <a:lnTo>
                  <a:pt x="16325" y="784011"/>
                </a:lnTo>
                <a:lnTo>
                  <a:pt x="32675" y="721612"/>
                </a:lnTo>
                <a:lnTo>
                  <a:pt x="49049" y="661799"/>
                </a:lnTo>
                <a:lnTo>
                  <a:pt x="65448" y="604573"/>
                </a:lnTo>
                <a:lnTo>
                  <a:pt x="81871" y="549934"/>
                </a:lnTo>
                <a:lnTo>
                  <a:pt x="98318" y="497881"/>
                </a:lnTo>
                <a:lnTo>
                  <a:pt x="114790" y="448415"/>
                </a:lnTo>
                <a:lnTo>
                  <a:pt x="131286" y="401535"/>
                </a:lnTo>
                <a:lnTo>
                  <a:pt x="147806" y="357242"/>
                </a:lnTo>
                <a:lnTo>
                  <a:pt x="164351" y="315535"/>
                </a:lnTo>
                <a:lnTo>
                  <a:pt x="180920" y="276415"/>
                </a:lnTo>
                <a:lnTo>
                  <a:pt x="197513" y="239882"/>
                </a:lnTo>
                <a:lnTo>
                  <a:pt x="230773" y="174574"/>
                </a:lnTo>
                <a:lnTo>
                  <a:pt x="264131" y="119613"/>
                </a:lnTo>
                <a:lnTo>
                  <a:pt x="297586" y="74998"/>
                </a:lnTo>
                <a:lnTo>
                  <a:pt x="331138" y="40729"/>
                </a:lnTo>
                <a:lnTo>
                  <a:pt x="364788" y="16806"/>
                </a:lnTo>
                <a:lnTo>
                  <a:pt x="415445" y="321"/>
                </a:lnTo>
                <a:lnTo>
                  <a:pt x="432379" y="0"/>
                </a:lnTo>
                <a:lnTo>
                  <a:pt x="449338" y="2264"/>
                </a:lnTo>
                <a:lnTo>
                  <a:pt x="500361" y="24577"/>
                </a:lnTo>
                <a:lnTo>
                  <a:pt x="534498" y="52386"/>
                </a:lnTo>
                <a:lnTo>
                  <a:pt x="568733" y="90540"/>
                </a:lnTo>
                <a:lnTo>
                  <a:pt x="603064" y="139040"/>
                </a:lnTo>
                <a:lnTo>
                  <a:pt x="637494" y="197887"/>
                </a:lnTo>
                <a:lnTo>
                  <a:pt x="672020" y="267080"/>
                </a:lnTo>
                <a:lnTo>
                  <a:pt x="689320" y="305556"/>
                </a:lnTo>
                <a:lnTo>
                  <a:pt x="706645" y="346619"/>
                </a:lnTo>
                <a:lnTo>
                  <a:pt x="723993" y="390269"/>
                </a:lnTo>
                <a:lnTo>
                  <a:pt x="741366" y="436505"/>
                </a:lnTo>
                <a:lnTo>
                  <a:pt x="758764" y="485327"/>
                </a:lnTo>
                <a:lnTo>
                  <a:pt x="776185" y="536736"/>
                </a:lnTo>
                <a:lnTo>
                  <a:pt x="793631" y="590732"/>
                </a:lnTo>
                <a:lnTo>
                  <a:pt x="811102" y="647314"/>
                </a:lnTo>
                <a:lnTo>
                  <a:pt x="828597" y="706482"/>
                </a:lnTo>
                <a:lnTo>
                  <a:pt x="846116" y="768238"/>
                </a:lnTo>
                <a:lnTo>
                  <a:pt x="863659" y="832579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8505343" y="3395122"/>
            <a:ext cx="0" cy="835958"/>
          </a:xfrm>
          <a:custGeom>
            <a:avLst/>
            <a:gdLst/>
            <a:ahLst/>
            <a:cxnLst/>
            <a:rect l="l" t="t" r="r" b="b"/>
            <a:pathLst>
              <a:path h="947420">
                <a:moveTo>
                  <a:pt x="0" y="0"/>
                </a:moveTo>
                <a:lnTo>
                  <a:pt x="0" y="946904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8463742" y="3320585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297" y="94297"/>
                </a:moveTo>
                <a:lnTo>
                  <a:pt x="47148" y="0"/>
                </a:lnTo>
                <a:lnTo>
                  <a:pt x="0" y="94297"/>
                </a:lnTo>
                <a:lnTo>
                  <a:pt x="94297" y="9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9280447" y="4344906"/>
            <a:ext cx="789513" cy="176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2406478" y="2311451"/>
            <a:ext cx="2398760" cy="1147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6010679" y="3035139"/>
            <a:ext cx="1113255" cy="23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6010679" y="4213523"/>
            <a:ext cx="1113255" cy="23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6010679" y="4838853"/>
            <a:ext cx="1113255" cy="23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915427" y="5058566"/>
            <a:ext cx="1208507" cy="761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323410" y="3162921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892944" y="3121320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5323410" y="4335574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892944" y="4293972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323410" y="488645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5892944" y="4844853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323410" y="550822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5892944" y="5466624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6406502" y="3630706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6502" y="5827059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33245" y="1956270"/>
            <a:ext cx="692802" cy="602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6123056" y="2566005"/>
            <a:ext cx="593912" cy="516167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77" b="1" spc="22" dirty="0">
                <a:latin typeface="Arial"/>
                <a:cs typeface="Arial"/>
              </a:rPr>
              <a:t>Zebra</a:t>
            </a:r>
            <a:endParaRPr sz="1677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56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ctrTitle"/>
          </p:nvPr>
        </p:nvSpPr>
        <p:spPr>
          <a:xfrm>
            <a:off x="2192277" y="283265"/>
            <a:ext cx="9690032" cy="1129080"/>
          </a:xfrm>
          <a:prstGeom prst="rect">
            <a:avLst/>
          </a:prstGeom>
        </p:spPr>
        <p:txBody>
          <a:bodyPr vert="horz" wrap="square" lIns="0" tIns="38660" rIns="0" bIns="0" rtlCol="0" anchor="ctr">
            <a:spAutoFit/>
          </a:bodyPr>
          <a:lstStyle/>
          <a:p>
            <a:pPr marL="254947" algn="ctr">
              <a:lnSpc>
                <a:spcPct val="100000"/>
              </a:lnSpc>
              <a:spcBef>
                <a:spcPts val="304"/>
              </a:spcBef>
            </a:pPr>
            <a:r>
              <a:rPr spc="40" dirty="0"/>
              <a:t>Quantitative</a:t>
            </a:r>
            <a:r>
              <a:rPr dirty="0"/>
              <a:t> </a:t>
            </a:r>
            <a:r>
              <a:rPr spc="31" dirty="0"/>
              <a:t>validation:</a:t>
            </a:r>
          </a:p>
          <a:p>
            <a:pPr marL="254387" algn="ctr">
              <a:lnSpc>
                <a:spcPct val="100000"/>
              </a:lnSpc>
              <a:spcBef>
                <a:spcPts val="361"/>
              </a:spcBef>
            </a:pPr>
            <a:r>
              <a:rPr sz="4368" spc="35" dirty="0"/>
              <a:t>Guarding </a:t>
            </a:r>
            <a:r>
              <a:rPr sz="4368" spc="-18" dirty="0"/>
              <a:t>against </a:t>
            </a:r>
            <a:r>
              <a:rPr sz="4368" spc="-22" dirty="0"/>
              <a:t>spurious</a:t>
            </a:r>
            <a:r>
              <a:rPr sz="4368" spc="-44" dirty="0"/>
              <a:t> </a:t>
            </a:r>
            <a:r>
              <a:rPr sz="4368" spc="-154" dirty="0"/>
              <a:t>CAV</a:t>
            </a:r>
            <a:endParaRPr sz="4368"/>
          </a:p>
        </p:txBody>
      </p:sp>
    </p:spTree>
    <p:extLst>
      <p:ext uri="{BB962C8B-B14F-4D97-AF65-F5344CB8AC3E}">
        <p14:creationId xmlns:p14="http://schemas.microsoft.com/office/powerpoint/2010/main" val="3110445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0116" y="5379357"/>
            <a:ext cx="1844497" cy="85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410117" y="5094447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410117" y="4818155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2410117" y="4539755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410117" y="4296437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410117" y="4047982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2410117" y="3776414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410117" y="3447066"/>
            <a:ext cx="1867506" cy="89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3320446" y="3585174"/>
            <a:ext cx="142315" cy="119903"/>
          </a:xfrm>
          <a:custGeom>
            <a:avLst/>
            <a:gdLst/>
            <a:ahLst/>
            <a:cxnLst/>
            <a:rect l="l" t="t" r="r" b="b"/>
            <a:pathLst>
              <a:path w="161289" h="135889">
                <a:moveTo>
                  <a:pt x="0" y="0"/>
                </a:moveTo>
                <a:lnTo>
                  <a:pt x="161127" y="0"/>
                </a:lnTo>
                <a:lnTo>
                  <a:pt x="161127" y="135685"/>
                </a:lnTo>
                <a:lnTo>
                  <a:pt x="0" y="135685"/>
                </a:lnTo>
                <a:lnTo>
                  <a:pt x="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637112" y="3908783"/>
            <a:ext cx="186018" cy="178174"/>
          </a:xfrm>
          <a:custGeom>
            <a:avLst/>
            <a:gdLst/>
            <a:ahLst/>
            <a:cxnLst/>
            <a:rect l="l" t="t" r="r" b="b"/>
            <a:pathLst>
              <a:path w="210819" h="201929">
                <a:moveTo>
                  <a:pt x="210676" y="201808"/>
                </a:moveTo>
                <a:lnTo>
                  <a:pt x="105337" y="0"/>
                </a:lnTo>
                <a:lnTo>
                  <a:pt x="0" y="201808"/>
                </a:lnTo>
                <a:lnTo>
                  <a:pt x="210676" y="201808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3954296" y="4056649"/>
            <a:ext cx="185889" cy="178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3610503" y="3484387"/>
            <a:ext cx="239246" cy="246529"/>
          </a:xfrm>
          <a:custGeom>
            <a:avLst/>
            <a:gdLst/>
            <a:ahLst/>
            <a:cxnLst/>
            <a:rect l="l" t="t" r="r" b="b"/>
            <a:pathLst>
              <a:path w="271144" h="279400">
                <a:moveTo>
                  <a:pt x="270992" y="139421"/>
                </a:moveTo>
                <a:lnTo>
                  <a:pt x="135496" y="0"/>
                </a:lnTo>
                <a:lnTo>
                  <a:pt x="0" y="139421"/>
                </a:lnTo>
                <a:lnTo>
                  <a:pt x="135496" y="278845"/>
                </a:lnTo>
                <a:lnTo>
                  <a:pt x="270992" y="139421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3805801" y="3543521"/>
            <a:ext cx="361368" cy="350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8736345" y="3426685"/>
            <a:ext cx="762560" cy="749112"/>
          </a:xfrm>
          <a:custGeom>
            <a:avLst/>
            <a:gdLst/>
            <a:ahLst/>
            <a:cxnLst/>
            <a:rect l="l" t="t" r="r" b="b"/>
            <a:pathLst>
              <a:path w="864234" h="848995">
                <a:moveTo>
                  <a:pt x="0" y="848996"/>
                </a:moveTo>
                <a:lnTo>
                  <a:pt x="16325" y="784011"/>
                </a:lnTo>
                <a:lnTo>
                  <a:pt x="32675" y="721612"/>
                </a:lnTo>
                <a:lnTo>
                  <a:pt x="49049" y="661799"/>
                </a:lnTo>
                <a:lnTo>
                  <a:pt x="65448" y="604573"/>
                </a:lnTo>
                <a:lnTo>
                  <a:pt x="81871" y="549934"/>
                </a:lnTo>
                <a:lnTo>
                  <a:pt x="98318" y="497881"/>
                </a:lnTo>
                <a:lnTo>
                  <a:pt x="114790" y="448415"/>
                </a:lnTo>
                <a:lnTo>
                  <a:pt x="131286" y="401535"/>
                </a:lnTo>
                <a:lnTo>
                  <a:pt x="147806" y="357242"/>
                </a:lnTo>
                <a:lnTo>
                  <a:pt x="164351" y="315535"/>
                </a:lnTo>
                <a:lnTo>
                  <a:pt x="180920" y="276415"/>
                </a:lnTo>
                <a:lnTo>
                  <a:pt x="197513" y="239882"/>
                </a:lnTo>
                <a:lnTo>
                  <a:pt x="230773" y="174574"/>
                </a:lnTo>
                <a:lnTo>
                  <a:pt x="264131" y="119613"/>
                </a:lnTo>
                <a:lnTo>
                  <a:pt x="297586" y="74998"/>
                </a:lnTo>
                <a:lnTo>
                  <a:pt x="331138" y="40729"/>
                </a:lnTo>
                <a:lnTo>
                  <a:pt x="364788" y="16806"/>
                </a:lnTo>
                <a:lnTo>
                  <a:pt x="415445" y="321"/>
                </a:lnTo>
                <a:lnTo>
                  <a:pt x="432379" y="0"/>
                </a:lnTo>
                <a:lnTo>
                  <a:pt x="449338" y="2264"/>
                </a:lnTo>
                <a:lnTo>
                  <a:pt x="500361" y="24577"/>
                </a:lnTo>
                <a:lnTo>
                  <a:pt x="534498" y="52386"/>
                </a:lnTo>
                <a:lnTo>
                  <a:pt x="568733" y="90540"/>
                </a:lnTo>
                <a:lnTo>
                  <a:pt x="603064" y="139040"/>
                </a:lnTo>
                <a:lnTo>
                  <a:pt x="637494" y="197887"/>
                </a:lnTo>
                <a:lnTo>
                  <a:pt x="672020" y="267080"/>
                </a:lnTo>
                <a:lnTo>
                  <a:pt x="689320" y="305556"/>
                </a:lnTo>
                <a:lnTo>
                  <a:pt x="706645" y="346619"/>
                </a:lnTo>
                <a:lnTo>
                  <a:pt x="723993" y="390269"/>
                </a:lnTo>
                <a:lnTo>
                  <a:pt x="741366" y="436505"/>
                </a:lnTo>
                <a:lnTo>
                  <a:pt x="758764" y="485327"/>
                </a:lnTo>
                <a:lnTo>
                  <a:pt x="776185" y="536736"/>
                </a:lnTo>
                <a:lnTo>
                  <a:pt x="793631" y="590732"/>
                </a:lnTo>
                <a:lnTo>
                  <a:pt x="811102" y="647314"/>
                </a:lnTo>
                <a:lnTo>
                  <a:pt x="828597" y="706482"/>
                </a:lnTo>
                <a:lnTo>
                  <a:pt x="846116" y="768238"/>
                </a:lnTo>
                <a:lnTo>
                  <a:pt x="863659" y="832579"/>
                </a:lnTo>
              </a:path>
            </a:pathLst>
          </a:custGeom>
          <a:ln w="19645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9123223" y="3401860"/>
            <a:ext cx="762560" cy="749112"/>
          </a:xfrm>
          <a:custGeom>
            <a:avLst/>
            <a:gdLst/>
            <a:ahLst/>
            <a:cxnLst/>
            <a:rect l="l" t="t" r="r" b="b"/>
            <a:pathLst>
              <a:path w="864234" h="848995">
                <a:moveTo>
                  <a:pt x="0" y="848996"/>
                </a:moveTo>
                <a:lnTo>
                  <a:pt x="16325" y="784011"/>
                </a:lnTo>
                <a:lnTo>
                  <a:pt x="32675" y="721612"/>
                </a:lnTo>
                <a:lnTo>
                  <a:pt x="49049" y="661799"/>
                </a:lnTo>
                <a:lnTo>
                  <a:pt x="65448" y="604573"/>
                </a:lnTo>
                <a:lnTo>
                  <a:pt x="81871" y="549934"/>
                </a:lnTo>
                <a:lnTo>
                  <a:pt x="98318" y="497881"/>
                </a:lnTo>
                <a:lnTo>
                  <a:pt x="114790" y="448415"/>
                </a:lnTo>
                <a:lnTo>
                  <a:pt x="131286" y="401535"/>
                </a:lnTo>
                <a:lnTo>
                  <a:pt x="147806" y="357242"/>
                </a:lnTo>
                <a:lnTo>
                  <a:pt x="164351" y="315535"/>
                </a:lnTo>
                <a:lnTo>
                  <a:pt x="180920" y="276415"/>
                </a:lnTo>
                <a:lnTo>
                  <a:pt x="197513" y="239882"/>
                </a:lnTo>
                <a:lnTo>
                  <a:pt x="230773" y="174574"/>
                </a:lnTo>
                <a:lnTo>
                  <a:pt x="264131" y="119613"/>
                </a:lnTo>
                <a:lnTo>
                  <a:pt x="297586" y="74998"/>
                </a:lnTo>
                <a:lnTo>
                  <a:pt x="331138" y="40729"/>
                </a:lnTo>
                <a:lnTo>
                  <a:pt x="364788" y="16806"/>
                </a:lnTo>
                <a:lnTo>
                  <a:pt x="415445" y="321"/>
                </a:lnTo>
                <a:lnTo>
                  <a:pt x="432379" y="0"/>
                </a:lnTo>
                <a:lnTo>
                  <a:pt x="449338" y="2264"/>
                </a:lnTo>
                <a:lnTo>
                  <a:pt x="500361" y="24577"/>
                </a:lnTo>
                <a:lnTo>
                  <a:pt x="534498" y="52386"/>
                </a:lnTo>
                <a:lnTo>
                  <a:pt x="568733" y="90540"/>
                </a:lnTo>
                <a:lnTo>
                  <a:pt x="603064" y="139040"/>
                </a:lnTo>
                <a:lnTo>
                  <a:pt x="637494" y="197887"/>
                </a:lnTo>
                <a:lnTo>
                  <a:pt x="672020" y="267080"/>
                </a:lnTo>
                <a:lnTo>
                  <a:pt x="689320" y="305556"/>
                </a:lnTo>
                <a:lnTo>
                  <a:pt x="706645" y="346619"/>
                </a:lnTo>
                <a:lnTo>
                  <a:pt x="723993" y="390269"/>
                </a:lnTo>
                <a:lnTo>
                  <a:pt x="741366" y="436505"/>
                </a:lnTo>
                <a:lnTo>
                  <a:pt x="758764" y="485327"/>
                </a:lnTo>
                <a:lnTo>
                  <a:pt x="776185" y="536736"/>
                </a:lnTo>
                <a:lnTo>
                  <a:pt x="793631" y="590732"/>
                </a:lnTo>
                <a:lnTo>
                  <a:pt x="811102" y="647314"/>
                </a:lnTo>
                <a:lnTo>
                  <a:pt x="828597" y="706482"/>
                </a:lnTo>
                <a:lnTo>
                  <a:pt x="846116" y="768238"/>
                </a:lnTo>
                <a:lnTo>
                  <a:pt x="863659" y="832579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7794542" y="4501745"/>
            <a:ext cx="2645616" cy="1830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7820542" y="4510411"/>
            <a:ext cx="2594162" cy="1778934"/>
          </a:xfrm>
          <a:custGeom>
            <a:avLst/>
            <a:gdLst/>
            <a:ahLst/>
            <a:cxnLst/>
            <a:rect l="l" t="t" r="r" b="b"/>
            <a:pathLst>
              <a:path w="2940050" h="2016125">
                <a:moveTo>
                  <a:pt x="2939428" y="1987861"/>
                </a:moveTo>
                <a:lnTo>
                  <a:pt x="2939428" y="518759"/>
                </a:lnTo>
                <a:lnTo>
                  <a:pt x="2937236" y="507878"/>
                </a:lnTo>
                <a:lnTo>
                  <a:pt x="2931255" y="498999"/>
                </a:lnTo>
                <a:lnTo>
                  <a:pt x="2922377" y="493018"/>
                </a:lnTo>
                <a:lnTo>
                  <a:pt x="2911496" y="490825"/>
                </a:lnTo>
                <a:lnTo>
                  <a:pt x="2036358" y="490825"/>
                </a:lnTo>
                <a:lnTo>
                  <a:pt x="1952558" y="0"/>
                </a:lnTo>
                <a:lnTo>
                  <a:pt x="1868453" y="490825"/>
                </a:lnTo>
                <a:lnTo>
                  <a:pt x="27932" y="490825"/>
                </a:lnTo>
                <a:lnTo>
                  <a:pt x="17051" y="493018"/>
                </a:lnTo>
                <a:lnTo>
                  <a:pt x="8173" y="498999"/>
                </a:lnTo>
                <a:lnTo>
                  <a:pt x="2192" y="507878"/>
                </a:lnTo>
                <a:lnTo>
                  <a:pt x="0" y="518759"/>
                </a:lnTo>
                <a:lnTo>
                  <a:pt x="0" y="1987861"/>
                </a:lnTo>
                <a:lnTo>
                  <a:pt x="2192" y="1998742"/>
                </a:lnTo>
                <a:lnTo>
                  <a:pt x="8173" y="2007619"/>
                </a:lnTo>
                <a:lnTo>
                  <a:pt x="17051" y="2013601"/>
                </a:lnTo>
                <a:lnTo>
                  <a:pt x="27932" y="2015793"/>
                </a:lnTo>
                <a:lnTo>
                  <a:pt x="2911496" y="2015793"/>
                </a:lnTo>
                <a:lnTo>
                  <a:pt x="2922377" y="2013601"/>
                </a:lnTo>
                <a:lnTo>
                  <a:pt x="2931255" y="2007619"/>
                </a:lnTo>
                <a:lnTo>
                  <a:pt x="2937236" y="1998742"/>
                </a:lnTo>
                <a:lnTo>
                  <a:pt x="2939428" y="1987861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8215389" y="5393754"/>
            <a:ext cx="120360" cy="139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8084922" y="5395235"/>
            <a:ext cx="116655" cy="1347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8352418" y="5395235"/>
            <a:ext cx="349572" cy="160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8726027" y="5466049"/>
            <a:ext cx="334562" cy="1275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8812212" y="2984264"/>
            <a:ext cx="224475" cy="3671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8292353" y="2501696"/>
            <a:ext cx="964266" cy="48927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68097" marR="4483" indent="-156891">
              <a:lnSpc>
                <a:spcPct val="114599"/>
              </a:lnSpc>
              <a:spcBef>
                <a:spcPts val="84"/>
              </a:spcBef>
            </a:pPr>
            <a:r>
              <a:rPr sz="1412" spc="-40" dirty="0">
                <a:latin typeface="Arial"/>
                <a:cs typeface="Arial"/>
              </a:rPr>
              <a:t>TCAV</a:t>
            </a:r>
            <a:r>
              <a:rPr sz="1412" spc="-62" dirty="0">
                <a:latin typeface="Arial"/>
                <a:cs typeface="Arial"/>
              </a:rPr>
              <a:t> </a:t>
            </a:r>
            <a:r>
              <a:rPr sz="1412" spc="-13" dirty="0">
                <a:latin typeface="Arial"/>
                <a:cs typeface="Arial"/>
              </a:rPr>
              <a:t>score  </a:t>
            </a:r>
            <a:r>
              <a:rPr sz="1412" spc="26" dirty="0">
                <a:latin typeface="Arial"/>
                <a:cs typeface="Arial"/>
              </a:rPr>
              <a:t>random</a:t>
            </a:r>
            <a:endParaRPr sz="1412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04673" y="4223158"/>
            <a:ext cx="1499347" cy="0"/>
          </a:xfrm>
          <a:custGeom>
            <a:avLst/>
            <a:gdLst/>
            <a:ahLst/>
            <a:cxnLst/>
            <a:rect l="l" t="t" r="r" b="b"/>
            <a:pathLst>
              <a:path w="1699259">
                <a:moveTo>
                  <a:pt x="0" y="0"/>
                </a:moveTo>
                <a:lnTo>
                  <a:pt x="1689327" y="0"/>
                </a:lnTo>
                <a:lnTo>
                  <a:pt x="1699150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9995256" y="4181557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8505343" y="3395122"/>
            <a:ext cx="0" cy="835958"/>
          </a:xfrm>
          <a:custGeom>
            <a:avLst/>
            <a:gdLst/>
            <a:ahLst/>
            <a:cxnLst/>
            <a:rect l="l" t="t" r="r" b="b"/>
            <a:pathLst>
              <a:path h="947420">
                <a:moveTo>
                  <a:pt x="0" y="0"/>
                </a:moveTo>
                <a:lnTo>
                  <a:pt x="0" y="946904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8463742" y="3320585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297" y="94297"/>
                </a:moveTo>
                <a:lnTo>
                  <a:pt x="47148" y="0"/>
                </a:lnTo>
                <a:lnTo>
                  <a:pt x="0" y="94297"/>
                </a:lnTo>
                <a:lnTo>
                  <a:pt x="94297" y="9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8208534" y="3415281"/>
            <a:ext cx="178807" cy="7855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2406478" y="2311451"/>
            <a:ext cx="2398760" cy="1147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6010679" y="3035139"/>
            <a:ext cx="1113255" cy="238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6010679" y="4213523"/>
            <a:ext cx="1113255" cy="238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6010679" y="4838853"/>
            <a:ext cx="1113255" cy="238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/>
          <p:nvPr/>
        </p:nvSpPr>
        <p:spPr>
          <a:xfrm>
            <a:off x="5915427" y="5058566"/>
            <a:ext cx="1208507" cy="761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5" name="object 35"/>
          <p:cNvSpPr/>
          <p:nvPr/>
        </p:nvSpPr>
        <p:spPr>
          <a:xfrm>
            <a:off x="5323410" y="3162921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6" name="object 36"/>
          <p:cNvSpPr/>
          <p:nvPr/>
        </p:nvSpPr>
        <p:spPr>
          <a:xfrm>
            <a:off x="5892944" y="3121320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7" name="object 37"/>
          <p:cNvSpPr/>
          <p:nvPr/>
        </p:nvSpPr>
        <p:spPr>
          <a:xfrm>
            <a:off x="5323410" y="4335574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5892944" y="4293972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5323410" y="488645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5892944" y="4844853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5323410" y="5508225"/>
            <a:ext cx="578224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45471" y="0"/>
                </a:lnTo>
                <a:lnTo>
                  <a:pt x="655293" y="0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2" name="object 42"/>
          <p:cNvSpPr/>
          <p:nvPr/>
        </p:nvSpPr>
        <p:spPr>
          <a:xfrm>
            <a:off x="5892944" y="5466624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94297" y="47148"/>
                </a:moveTo>
                <a:lnTo>
                  <a:pt x="0" y="0"/>
                </a:lnTo>
                <a:lnTo>
                  <a:pt x="0" y="94297"/>
                </a:lnTo>
                <a:lnTo>
                  <a:pt x="94297" y="47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 txBox="1"/>
          <p:nvPr/>
        </p:nvSpPr>
        <p:spPr>
          <a:xfrm>
            <a:off x="6406502" y="3630706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06502" y="5827059"/>
            <a:ext cx="251159" cy="230841"/>
          </a:xfrm>
          <a:prstGeom prst="rect">
            <a:avLst/>
          </a:prstGeom>
        </p:spPr>
        <p:txBody>
          <a:bodyPr vert="vert" wrap="square" lIns="0" tIns="6724" rIns="0" bIns="0" rtlCol="0">
            <a:spAutoFit/>
          </a:bodyPr>
          <a:lstStyle/>
          <a:p>
            <a:pPr marL="11206">
              <a:spcBef>
                <a:spcPts val="53"/>
              </a:spcBef>
            </a:pPr>
            <a:r>
              <a:rPr sz="1632" b="1" dirty="0">
                <a:latin typeface="Arial"/>
                <a:cs typeface="Arial"/>
              </a:rPr>
              <a:t>…</a:t>
            </a:r>
            <a:endParaRPr sz="1632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33245" y="1956270"/>
            <a:ext cx="692802" cy="602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 txBox="1"/>
          <p:nvPr/>
        </p:nvSpPr>
        <p:spPr>
          <a:xfrm>
            <a:off x="6123056" y="2566005"/>
            <a:ext cx="593912" cy="516167"/>
          </a:xfrm>
          <a:prstGeom prst="rect">
            <a:avLst/>
          </a:prstGeom>
          <a:solidFill>
            <a:srgbClr val="FF968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677" b="1" spc="22" dirty="0">
                <a:latin typeface="Arial"/>
                <a:cs typeface="Arial"/>
              </a:rPr>
              <a:t>Zebra</a:t>
            </a:r>
            <a:endParaRPr sz="1677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353235" y="396305"/>
            <a:ext cx="7739903" cy="1129080"/>
          </a:xfrm>
          <a:prstGeom prst="rect">
            <a:avLst/>
          </a:prstGeom>
        </p:spPr>
        <p:txBody>
          <a:bodyPr vert="horz" wrap="square" lIns="0" tIns="38660" rIns="0" bIns="0" rtlCol="0" anchor="ctr">
            <a:spAutoFit/>
          </a:bodyPr>
          <a:lstStyle/>
          <a:p>
            <a:pPr marL="560" algn="ctr">
              <a:lnSpc>
                <a:spcPct val="100000"/>
              </a:lnSpc>
              <a:spcBef>
                <a:spcPts val="304"/>
              </a:spcBef>
            </a:pPr>
            <a:r>
              <a:rPr sz="2382" spc="40" dirty="0"/>
              <a:t>Quantitative</a:t>
            </a:r>
            <a:r>
              <a:rPr sz="2382" dirty="0"/>
              <a:t> </a:t>
            </a:r>
            <a:r>
              <a:rPr sz="2382" spc="31" dirty="0"/>
              <a:t>validation:</a:t>
            </a:r>
            <a:endParaRPr sz="2382"/>
          </a:p>
          <a:p>
            <a:pPr algn="ctr">
              <a:lnSpc>
                <a:spcPct val="100000"/>
              </a:lnSpc>
              <a:spcBef>
                <a:spcPts val="361"/>
              </a:spcBef>
            </a:pPr>
            <a:r>
              <a:rPr sz="4368" spc="35" dirty="0"/>
              <a:t>Guarding </a:t>
            </a:r>
            <a:r>
              <a:rPr sz="4368" spc="-18" dirty="0"/>
              <a:t>against </a:t>
            </a:r>
            <a:r>
              <a:rPr sz="4368" spc="-22" dirty="0"/>
              <a:t>spurious</a:t>
            </a:r>
            <a:r>
              <a:rPr sz="4368" spc="-44" dirty="0"/>
              <a:t> </a:t>
            </a:r>
            <a:r>
              <a:rPr sz="4368" spc="-154" dirty="0"/>
              <a:t>CAV</a:t>
            </a:r>
            <a:endParaRPr sz="4368"/>
          </a:p>
        </p:txBody>
      </p:sp>
      <p:sp>
        <p:nvSpPr>
          <p:cNvPr id="48" name="object 48"/>
          <p:cNvSpPr/>
          <p:nvPr/>
        </p:nvSpPr>
        <p:spPr>
          <a:xfrm>
            <a:off x="9105543" y="3306361"/>
            <a:ext cx="0" cy="934571"/>
          </a:xfrm>
          <a:custGeom>
            <a:avLst/>
            <a:gdLst/>
            <a:ahLst/>
            <a:cxnLst/>
            <a:rect l="l" t="t" r="r" b="b"/>
            <a:pathLst>
              <a:path h="1059179">
                <a:moveTo>
                  <a:pt x="0" y="1058682"/>
                </a:moveTo>
                <a:lnTo>
                  <a:pt x="0" y="0"/>
                </a:lnTo>
              </a:path>
            </a:pathLst>
          </a:custGeom>
          <a:ln w="39290">
            <a:solidFill>
              <a:srgbClr val="D5D5D5"/>
            </a:solidFill>
            <a:prstDash val="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9504228" y="3306361"/>
            <a:ext cx="0" cy="934571"/>
          </a:xfrm>
          <a:custGeom>
            <a:avLst/>
            <a:gdLst/>
            <a:ahLst/>
            <a:cxnLst/>
            <a:rect l="l" t="t" r="r" b="b"/>
            <a:pathLst>
              <a:path h="1059179">
                <a:moveTo>
                  <a:pt x="0" y="1058682"/>
                </a:moveTo>
                <a:lnTo>
                  <a:pt x="0" y="0"/>
                </a:lnTo>
              </a:path>
            </a:pathLst>
          </a:custGeom>
          <a:ln w="3929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9109557" y="4296437"/>
            <a:ext cx="0" cy="178174"/>
          </a:xfrm>
          <a:custGeom>
            <a:avLst/>
            <a:gdLst/>
            <a:ahLst/>
            <a:cxnLst/>
            <a:rect l="l" t="t" r="r" b="b"/>
            <a:pathLst>
              <a:path h="201929">
                <a:moveTo>
                  <a:pt x="0" y="201808"/>
                </a:moveTo>
                <a:lnTo>
                  <a:pt x="0" y="0"/>
                </a:lnTo>
              </a:path>
            </a:pathLst>
          </a:custGeom>
          <a:ln w="2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9508242" y="4296437"/>
            <a:ext cx="0" cy="178174"/>
          </a:xfrm>
          <a:custGeom>
            <a:avLst/>
            <a:gdLst/>
            <a:ahLst/>
            <a:cxnLst/>
            <a:rect l="l" t="t" r="r" b="b"/>
            <a:pathLst>
              <a:path h="201929">
                <a:moveTo>
                  <a:pt x="0" y="201808"/>
                </a:moveTo>
                <a:lnTo>
                  <a:pt x="0" y="0"/>
                </a:lnTo>
              </a:path>
            </a:pathLst>
          </a:custGeom>
          <a:ln w="2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9103599" y="4474503"/>
            <a:ext cx="410135" cy="0"/>
          </a:xfrm>
          <a:custGeom>
            <a:avLst/>
            <a:gdLst/>
            <a:ahLst/>
            <a:cxnLst/>
            <a:rect l="l" t="t" r="r" b="b"/>
            <a:pathLst>
              <a:path w="464820">
                <a:moveTo>
                  <a:pt x="464625" y="0"/>
                </a:moveTo>
                <a:lnTo>
                  <a:pt x="0" y="0"/>
                </a:lnTo>
              </a:path>
            </a:pathLst>
          </a:custGeom>
          <a:ln w="29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 txBox="1"/>
          <p:nvPr/>
        </p:nvSpPr>
        <p:spPr>
          <a:xfrm>
            <a:off x="7956177" y="4487255"/>
            <a:ext cx="2377888" cy="168047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299952">
              <a:spcBef>
                <a:spcPts val="93"/>
              </a:spcBef>
            </a:pPr>
            <a:r>
              <a:rPr sz="1632" b="1" spc="31" dirty="0">
                <a:latin typeface="Arial"/>
                <a:cs typeface="Arial"/>
              </a:rPr>
              <a:t>*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2030">
              <a:latin typeface="Times New Roman"/>
              <a:cs typeface="Times New Roman"/>
            </a:endParaRPr>
          </a:p>
          <a:p>
            <a:pPr marL="11206"/>
            <a:r>
              <a:rPr sz="1632" spc="-18" dirty="0">
                <a:latin typeface="Arial"/>
                <a:cs typeface="Arial"/>
              </a:rPr>
              <a:t>Check </a:t>
            </a:r>
            <a:r>
              <a:rPr sz="1632" spc="31" dirty="0">
                <a:latin typeface="Arial"/>
                <a:cs typeface="Arial"/>
              </a:rPr>
              <a:t>the distribution</a:t>
            </a:r>
            <a:r>
              <a:rPr sz="1632" spc="-35" dirty="0">
                <a:latin typeface="Arial"/>
                <a:cs typeface="Arial"/>
              </a:rPr>
              <a:t> </a:t>
            </a:r>
            <a:r>
              <a:rPr sz="1632" spc="44" dirty="0">
                <a:latin typeface="Arial"/>
                <a:cs typeface="Arial"/>
              </a:rPr>
              <a:t>of</a:t>
            </a:r>
            <a:endParaRPr sz="1632">
              <a:latin typeface="Arial"/>
              <a:cs typeface="Arial"/>
            </a:endParaRPr>
          </a:p>
          <a:p>
            <a:pPr marL="145684" marR="4483" indent="1023712">
              <a:lnSpc>
                <a:spcPts val="2294"/>
              </a:lnSpc>
              <a:spcBef>
                <a:spcPts val="44"/>
              </a:spcBef>
            </a:pPr>
            <a:r>
              <a:rPr sz="1632" spc="-44" dirty="0">
                <a:latin typeface="Arial"/>
                <a:cs typeface="Arial"/>
              </a:rPr>
              <a:t>is </a:t>
            </a:r>
            <a:r>
              <a:rPr sz="1632" spc="-4" dirty="0">
                <a:latin typeface="Arial"/>
                <a:cs typeface="Arial"/>
              </a:rPr>
              <a:t>statistically  </a:t>
            </a:r>
            <a:r>
              <a:rPr sz="1632" spc="22" dirty="0">
                <a:latin typeface="Arial"/>
                <a:cs typeface="Arial"/>
              </a:rPr>
              <a:t>different from</a:t>
            </a:r>
            <a:r>
              <a:rPr sz="1632" spc="-44" dirty="0">
                <a:latin typeface="Arial"/>
                <a:cs typeface="Arial"/>
              </a:rPr>
              <a:t> </a:t>
            </a:r>
            <a:r>
              <a:rPr sz="1632" spc="22" dirty="0">
                <a:latin typeface="Arial"/>
                <a:cs typeface="Arial"/>
              </a:rPr>
              <a:t>random</a:t>
            </a:r>
            <a:endParaRPr sz="1632">
              <a:latin typeface="Arial"/>
              <a:cs typeface="Arial"/>
            </a:endParaRPr>
          </a:p>
          <a:p>
            <a:pPr marR="57713" algn="ctr">
              <a:spcBef>
                <a:spcPts val="115"/>
              </a:spcBef>
            </a:pPr>
            <a:r>
              <a:rPr sz="1632" dirty="0">
                <a:latin typeface="Arial"/>
                <a:cs typeface="Arial"/>
              </a:rPr>
              <a:t>using</a:t>
            </a:r>
            <a:r>
              <a:rPr sz="1632" spc="-4" dirty="0">
                <a:latin typeface="Arial"/>
                <a:cs typeface="Arial"/>
              </a:rPr>
              <a:t> </a:t>
            </a:r>
            <a:r>
              <a:rPr sz="1632" spc="22" dirty="0">
                <a:latin typeface="Arial"/>
                <a:cs typeface="Arial"/>
              </a:rPr>
              <a:t>t-test</a:t>
            </a:r>
            <a:endParaRPr sz="1632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45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775557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4589" y="530081"/>
            <a:ext cx="6906184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88" dirty="0"/>
              <a:t>How </a:t>
            </a:r>
            <a:r>
              <a:rPr sz="5427" spc="260" dirty="0"/>
              <a:t>to </a:t>
            </a:r>
            <a:r>
              <a:rPr sz="5427" dirty="0"/>
              <a:t>choose </a:t>
            </a:r>
            <a:r>
              <a:rPr sz="5427" spc="-185" dirty="0"/>
              <a:t>a</a:t>
            </a:r>
            <a:r>
              <a:rPr sz="5427" spc="-375" dirty="0"/>
              <a:t> </a:t>
            </a:r>
            <a:r>
              <a:rPr sz="5427" spc="-31" dirty="0"/>
              <a:t>layer</a:t>
            </a:r>
            <a:endParaRPr sz="5427"/>
          </a:p>
        </p:txBody>
      </p:sp>
      <p:sp>
        <p:nvSpPr>
          <p:cNvPr id="3" name="object 3"/>
          <p:cNvSpPr/>
          <p:nvPr/>
        </p:nvSpPr>
        <p:spPr>
          <a:xfrm>
            <a:off x="3586347" y="2160956"/>
            <a:ext cx="4892243" cy="1416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746990" y="1775484"/>
            <a:ext cx="2299447" cy="866774"/>
          </a:xfrm>
          <a:custGeom>
            <a:avLst/>
            <a:gdLst/>
            <a:ahLst/>
            <a:cxnLst/>
            <a:rect l="l" t="t" r="r" b="b"/>
            <a:pathLst>
              <a:path w="2606040" h="982344">
                <a:moveTo>
                  <a:pt x="0" y="0"/>
                </a:moveTo>
                <a:lnTo>
                  <a:pt x="2606043" y="0"/>
                </a:lnTo>
                <a:lnTo>
                  <a:pt x="2606043" y="982266"/>
                </a:lnTo>
                <a:lnTo>
                  <a:pt x="0" y="9822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795079" y="3650111"/>
            <a:ext cx="0" cy="518272"/>
          </a:xfrm>
          <a:custGeom>
            <a:avLst/>
            <a:gdLst/>
            <a:ahLst/>
            <a:cxnLst/>
            <a:rect l="l" t="t" r="r" b="b"/>
            <a:pathLst>
              <a:path h="587375">
                <a:moveTo>
                  <a:pt x="0" y="0"/>
                </a:moveTo>
                <a:lnTo>
                  <a:pt x="0" y="586871"/>
                </a:lnTo>
              </a:path>
            </a:pathLst>
          </a:custGeom>
          <a:ln w="19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753477" y="3575572"/>
            <a:ext cx="83484" cy="83484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297" y="94297"/>
                </a:moveTo>
                <a:lnTo>
                  <a:pt x="47148" y="0"/>
                </a:lnTo>
                <a:lnTo>
                  <a:pt x="0" y="94297"/>
                </a:lnTo>
                <a:lnTo>
                  <a:pt x="94297" y="9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401235" y="4184697"/>
            <a:ext cx="4572000" cy="111282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dirty="0">
                <a:latin typeface="Arial"/>
                <a:cs typeface="Arial"/>
              </a:rPr>
              <a:t>Start </a:t>
            </a:r>
            <a:r>
              <a:rPr sz="1632" b="1" spc="-9" dirty="0">
                <a:latin typeface="Arial"/>
                <a:cs typeface="Arial"/>
              </a:rPr>
              <a:t>from </a:t>
            </a:r>
            <a:r>
              <a:rPr sz="1632" b="1" spc="22" dirty="0">
                <a:latin typeface="Arial"/>
                <a:cs typeface="Arial"/>
              </a:rPr>
              <a:t>the </a:t>
            </a:r>
            <a:r>
              <a:rPr sz="1632" b="1" spc="40" dirty="0">
                <a:latin typeface="Arial"/>
                <a:cs typeface="Arial"/>
              </a:rPr>
              <a:t>top </a:t>
            </a:r>
            <a:r>
              <a:rPr sz="1632" b="1" spc="-18" dirty="0">
                <a:latin typeface="Arial"/>
                <a:cs typeface="Arial"/>
              </a:rPr>
              <a:t>layer </a:t>
            </a:r>
            <a:r>
              <a:rPr sz="1632" b="1" spc="-57" dirty="0">
                <a:latin typeface="Arial"/>
                <a:cs typeface="Arial"/>
              </a:rPr>
              <a:t>(closest </a:t>
            </a:r>
            <a:r>
              <a:rPr sz="1632" b="1" spc="44" dirty="0">
                <a:latin typeface="Arial"/>
                <a:cs typeface="Arial"/>
              </a:rPr>
              <a:t>to</a:t>
            </a:r>
            <a:r>
              <a:rPr sz="1632" b="1" spc="243" dirty="0">
                <a:latin typeface="Arial"/>
                <a:cs typeface="Arial"/>
              </a:rPr>
              <a:t> </a:t>
            </a:r>
            <a:r>
              <a:rPr sz="1632" b="1" spc="-9" dirty="0">
                <a:latin typeface="Arial"/>
                <a:cs typeface="Arial"/>
              </a:rPr>
              <a:t>prediction).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985">
              <a:latin typeface="Times New Roman"/>
              <a:cs typeface="Times New Roman"/>
            </a:endParaRPr>
          </a:p>
          <a:p>
            <a:pPr marL="156891" marR="151287" algn="ctr">
              <a:lnSpc>
                <a:spcPct val="112599"/>
              </a:lnSpc>
              <a:spcBef>
                <a:spcPts val="4"/>
              </a:spcBef>
            </a:pPr>
            <a:r>
              <a:rPr sz="1632" b="1" dirty="0">
                <a:latin typeface="Arial"/>
                <a:cs typeface="Arial"/>
              </a:rPr>
              <a:t>Go down </a:t>
            </a:r>
            <a:r>
              <a:rPr sz="1632" b="1" spc="-31" dirty="0">
                <a:latin typeface="Arial"/>
                <a:cs typeface="Arial"/>
              </a:rPr>
              <a:t>a </a:t>
            </a:r>
            <a:r>
              <a:rPr sz="1632" b="1" spc="-18" dirty="0">
                <a:latin typeface="Arial"/>
                <a:cs typeface="Arial"/>
              </a:rPr>
              <a:t>layer </a:t>
            </a:r>
            <a:r>
              <a:rPr sz="1632" b="1" dirty="0">
                <a:latin typeface="Arial"/>
                <a:cs typeface="Arial"/>
              </a:rPr>
              <a:t>if </a:t>
            </a:r>
            <a:r>
              <a:rPr sz="1632" b="1" spc="22" dirty="0">
                <a:latin typeface="Arial"/>
                <a:cs typeface="Arial"/>
              </a:rPr>
              <a:t>the </a:t>
            </a:r>
            <a:r>
              <a:rPr sz="1632" b="1" spc="-22" dirty="0">
                <a:latin typeface="Arial"/>
                <a:cs typeface="Arial"/>
              </a:rPr>
              <a:t>current </a:t>
            </a:r>
            <a:r>
              <a:rPr sz="1632" b="1" spc="-18" dirty="0">
                <a:latin typeface="Arial"/>
                <a:cs typeface="Arial"/>
              </a:rPr>
              <a:t>layer </a:t>
            </a:r>
            <a:r>
              <a:rPr sz="1632" b="1" spc="-13" dirty="0">
                <a:latin typeface="Arial"/>
                <a:cs typeface="Arial"/>
              </a:rPr>
              <a:t>doesn’t  </a:t>
            </a:r>
            <a:r>
              <a:rPr sz="1632" b="1" spc="-93" dirty="0">
                <a:latin typeface="Arial"/>
                <a:cs typeface="Arial"/>
              </a:rPr>
              <a:t>pass </a:t>
            </a:r>
            <a:r>
              <a:rPr sz="1632" b="1" spc="22" dirty="0">
                <a:latin typeface="Arial"/>
                <a:cs typeface="Arial"/>
              </a:rPr>
              <a:t>the </a:t>
            </a:r>
            <a:r>
              <a:rPr sz="1632" b="1" spc="-31" dirty="0">
                <a:latin typeface="Arial"/>
                <a:cs typeface="Arial"/>
              </a:rPr>
              <a:t>statistical</a:t>
            </a:r>
            <a:r>
              <a:rPr sz="1632" b="1" spc="-207" dirty="0">
                <a:latin typeface="Arial"/>
                <a:cs typeface="Arial"/>
              </a:rPr>
              <a:t> </a:t>
            </a:r>
            <a:r>
              <a:rPr sz="1632" b="1" dirty="0">
                <a:latin typeface="Arial"/>
                <a:cs typeface="Arial"/>
              </a:rPr>
              <a:t>testing.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46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964042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362424"/>
            <a:ext cx="7509622" cy="1167265"/>
          </a:xfrm>
          <a:prstGeom prst="rect">
            <a:avLst/>
          </a:prstGeom>
        </p:spPr>
        <p:txBody>
          <a:bodyPr vert="horz" wrap="square" lIns="0" tIns="84604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66"/>
              </a:spcBef>
            </a:pPr>
            <a:r>
              <a:rPr sz="3265" spc="-79" dirty="0"/>
              <a:t>Recap</a:t>
            </a:r>
            <a:r>
              <a:rPr sz="3265" spc="-4" dirty="0"/>
              <a:t> </a:t>
            </a:r>
            <a:r>
              <a:rPr sz="3265" spc="-137" dirty="0"/>
              <a:t>TCAV:</a:t>
            </a:r>
            <a:endParaRPr sz="3265"/>
          </a:p>
          <a:p>
            <a:pPr algn="ctr">
              <a:lnSpc>
                <a:spcPct val="100000"/>
              </a:lnSpc>
              <a:spcBef>
                <a:spcPts val="582"/>
              </a:spcBef>
              <a:tabLst>
                <a:tab pos="4152001" algn="l"/>
              </a:tabLst>
            </a:pPr>
            <a:r>
              <a:rPr sz="3265" spc="-44" dirty="0"/>
              <a:t>Testing</a:t>
            </a:r>
            <a:r>
              <a:rPr sz="3265" spc="13" dirty="0"/>
              <a:t> </a:t>
            </a:r>
            <a:r>
              <a:rPr sz="3265" spc="62" dirty="0"/>
              <a:t>with</a:t>
            </a:r>
            <a:r>
              <a:rPr sz="3265" spc="18" dirty="0"/>
              <a:t> </a:t>
            </a:r>
            <a:r>
              <a:rPr sz="3265" spc="53" dirty="0"/>
              <a:t>Concept	</a:t>
            </a:r>
            <a:r>
              <a:rPr sz="3265" spc="44" dirty="0"/>
              <a:t>Activation</a:t>
            </a:r>
            <a:r>
              <a:rPr sz="3265" spc="-57" dirty="0"/>
              <a:t> </a:t>
            </a:r>
            <a:r>
              <a:rPr sz="3265" spc="-49" dirty="0"/>
              <a:t>Vectors</a:t>
            </a:r>
            <a:endParaRPr sz="3265"/>
          </a:p>
        </p:txBody>
      </p:sp>
      <p:sp>
        <p:nvSpPr>
          <p:cNvPr id="3" name="object 3"/>
          <p:cNvSpPr/>
          <p:nvPr/>
        </p:nvSpPr>
        <p:spPr>
          <a:xfrm>
            <a:off x="1883854" y="2083990"/>
            <a:ext cx="1600380" cy="1348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001616" y="3422302"/>
            <a:ext cx="1514895" cy="310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957054" y="4793339"/>
            <a:ext cx="2667000" cy="1806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2218765" y="4922184"/>
            <a:ext cx="2145926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1. Learning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-88" dirty="0">
                <a:latin typeface="Arial"/>
                <a:cs typeface="Arial"/>
              </a:rPr>
              <a:t>CAVs</a:t>
            </a:r>
            <a:endParaRPr sz="216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0514" y="5286642"/>
            <a:ext cx="2447079" cy="118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4701800" y="4791488"/>
            <a:ext cx="3003176" cy="18087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4807324" y="4922184"/>
            <a:ext cx="2787463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2. </a:t>
            </a:r>
            <a:r>
              <a:rPr sz="2162" spc="66" dirty="0">
                <a:latin typeface="Arial"/>
                <a:cs typeface="Arial"/>
              </a:rPr>
              <a:t>Getting </a:t>
            </a:r>
            <a:r>
              <a:rPr sz="2162" spc="-66" dirty="0">
                <a:latin typeface="Arial"/>
                <a:cs typeface="Arial"/>
              </a:rPr>
              <a:t>TCAV</a:t>
            </a:r>
            <a:r>
              <a:rPr sz="2162" spc="-132" dirty="0">
                <a:latin typeface="Arial"/>
                <a:cs typeface="Arial"/>
              </a:rPr>
              <a:t> </a:t>
            </a:r>
            <a:r>
              <a:rPr sz="2162" spc="-22" dirty="0">
                <a:latin typeface="Arial"/>
                <a:cs typeface="Arial"/>
              </a:rPr>
              <a:t>score</a:t>
            </a:r>
            <a:endParaRPr sz="2162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08622" y="5306299"/>
            <a:ext cx="1098148" cy="372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4908622" y="5696192"/>
            <a:ext cx="1098148" cy="372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454872" y="5682278"/>
            <a:ext cx="379594" cy="354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4908622" y="6100000"/>
            <a:ext cx="1098148" cy="372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454872" y="6086085"/>
            <a:ext cx="379594" cy="3540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6112769" y="5483502"/>
            <a:ext cx="452498" cy="8118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6550009" y="5564349"/>
            <a:ext cx="949079" cy="5983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7781612" y="4791488"/>
            <a:ext cx="2442882" cy="18087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7933765" y="4922184"/>
            <a:ext cx="2150969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9" dirty="0">
                <a:latin typeface="Arial"/>
                <a:cs typeface="Arial"/>
              </a:rPr>
              <a:t>3. </a:t>
            </a:r>
            <a:r>
              <a:rPr sz="2162" spc="-62" dirty="0">
                <a:latin typeface="Arial"/>
                <a:cs typeface="Arial"/>
              </a:rPr>
              <a:t>CAV</a:t>
            </a:r>
            <a:r>
              <a:rPr sz="2162" spc="-66" dirty="0">
                <a:latin typeface="Arial"/>
                <a:cs typeface="Arial"/>
              </a:rPr>
              <a:t> </a:t>
            </a:r>
            <a:r>
              <a:rPr sz="2162" spc="31" dirty="0">
                <a:latin typeface="Arial"/>
                <a:cs typeface="Arial"/>
              </a:rPr>
              <a:t>validation</a:t>
            </a:r>
            <a:endParaRPr sz="2162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36324" y="5635999"/>
            <a:ext cx="1547532" cy="74928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89652">
              <a:lnSpc>
                <a:spcPct val="115599"/>
              </a:lnSpc>
              <a:spcBef>
                <a:spcPts val="84"/>
              </a:spcBef>
            </a:pPr>
            <a:r>
              <a:rPr sz="2162" spc="31" dirty="0">
                <a:latin typeface="Arial"/>
                <a:cs typeface="Arial"/>
              </a:rPr>
              <a:t>Qualitative  </a:t>
            </a:r>
            <a:r>
              <a:rPr sz="2162" spc="35" dirty="0">
                <a:latin typeface="Arial"/>
                <a:cs typeface="Arial"/>
              </a:rPr>
              <a:t>Quantitative</a:t>
            </a:r>
            <a:endParaRPr sz="2162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92975" y="2169577"/>
            <a:ext cx="2724387" cy="19689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4118975" y="2178245"/>
            <a:ext cx="2672603" cy="1917326"/>
          </a:xfrm>
          <a:custGeom>
            <a:avLst/>
            <a:gdLst/>
            <a:ahLst/>
            <a:cxnLst/>
            <a:rect l="l" t="t" r="r" b="b"/>
            <a:pathLst>
              <a:path w="3028950" h="2172970">
                <a:moveTo>
                  <a:pt x="3028703" y="2110825"/>
                </a:moveTo>
                <a:lnTo>
                  <a:pt x="3028703" y="61669"/>
                </a:lnTo>
                <a:lnTo>
                  <a:pt x="3023857" y="37665"/>
                </a:lnTo>
                <a:lnTo>
                  <a:pt x="3010640" y="18062"/>
                </a:lnTo>
                <a:lnTo>
                  <a:pt x="2991037" y="4846"/>
                </a:lnTo>
                <a:lnTo>
                  <a:pt x="2967032" y="0"/>
                </a:lnTo>
                <a:lnTo>
                  <a:pt x="61669" y="0"/>
                </a:lnTo>
                <a:lnTo>
                  <a:pt x="37665" y="4846"/>
                </a:lnTo>
                <a:lnTo>
                  <a:pt x="18062" y="18062"/>
                </a:lnTo>
                <a:lnTo>
                  <a:pt x="4846" y="37665"/>
                </a:lnTo>
                <a:lnTo>
                  <a:pt x="0" y="61669"/>
                </a:lnTo>
                <a:lnTo>
                  <a:pt x="0" y="2110825"/>
                </a:lnTo>
                <a:lnTo>
                  <a:pt x="4846" y="2134830"/>
                </a:lnTo>
                <a:lnTo>
                  <a:pt x="18062" y="2154432"/>
                </a:lnTo>
                <a:lnTo>
                  <a:pt x="37665" y="2167648"/>
                </a:lnTo>
                <a:lnTo>
                  <a:pt x="61669" y="2172495"/>
                </a:lnTo>
                <a:lnTo>
                  <a:pt x="2967032" y="2172495"/>
                </a:lnTo>
                <a:lnTo>
                  <a:pt x="2991037" y="2167648"/>
                </a:lnTo>
                <a:lnTo>
                  <a:pt x="3010640" y="2154432"/>
                </a:lnTo>
                <a:lnTo>
                  <a:pt x="3023857" y="2134830"/>
                </a:lnTo>
                <a:lnTo>
                  <a:pt x="3028703" y="211082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4168588" y="2561192"/>
            <a:ext cx="2563346" cy="109900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616356">
              <a:lnSpc>
                <a:spcPct val="114300"/>
              </a:lnSpc>
              <a:spcBef>
                <a:spcPts val="79"/>
              </a:spcBef>
            </a:pPr>
            <a:r>
              <a:rPr sz="1544" spc="-40" dirty="0">
                <a:latin typeface="Arial"/>
                <a:cs typeface="Arial"/>
              </a:rPr>
              <a:t>TCAV </a:t>
            </a:r>
            <a:r>
              <a:rPr sz="1544" spc="22" dirty="0">
                <a:latin typeface="Arial"/>
                <a:cs typeface="Arial"/>
              </a:rPr>
              <a:t>provides  </a:t>
            </a:r>
            <a:r>
              <a:rPr sz="1544" b="1" spc="13" dirty="0">
                <a:latin typeface="Arial"/>
                <a:cs typeface="Arial"/>
              </a:rPr>
              <a:t>quantitative </a:t>
            </a:r>
            <a:r>
              <a:rPr sz="1544" b="1" dirty="0">
                <a:latin typeface="Arial"/>
                <a:cs typeface="Arial"/>
              </a:rPr>
              <a:t>importance </a:t>
            </a:r>
            <a:r>
              <a:rPr sz="1544" spc="53" dirty="0">
                <a:latin typeface="Arial"/>
                <a:cs typeface="Arial"/>
              </a:rPr>
              <a:t>of  </a:t>
            </a:r>
            <a:r>
              <a:rPr sz="1544" spc="-44" dirty="0">
                <a:latin typeface="Arial"/>
                <a:cs typeface="Arial"/>
              </a:rPr>
              <a:t>a </a:t>
            </a:r>
            <a:r>
              <a:rPr sz="1544" spc="35" dirty="0">
                <a:latin typeface="Arial"/>
                <a:cs typeface="Arial"/>
              </a:rPr>
              <a:t>concept </a:t>
            </a:r>
            <a:r>
              <a:rPr sz="1544" b="1" spc="4" dirty="0">
                <a:latin typeface="Arial"/>
                <a:cs typeface="Arial"/>
              </a:rPr>
              <a:t>if </a:t>
            </a:r>
            <a:r>
              <a:rPr sz="1544" b="1" spc="-4" dirty="0">
                <a:latin typeface="Arial"/>
                <a:cs typeface="Arial"/>
              </a:rPr>
              <a:t>and </a:t>
            </a:r>
            <a:r>
              <a:rPr sz="1544" b="1" spc="-26" dirty="0">
                <a:latin typeface="Arial"/>
                <a:cs typeface="Arial"/>
              </a:rPr>
              <a:t>only </a:t>
            </a:r>
            <a:r>
              <a:rPr sz="1544" b="1" spc="4" dirty="0">
                <a:latin typeface="Arial"/>
                <a:cs typeface="Arial"/>
              </a:rPr>
              <a:t>if</a:t>
            </a:r>
            <a:r>
              <a:rPr sz="1544" b="1" spc="115" dirty="0">
                <a:latin typeface="Arial"/>
                <a:cs typeface="Arial"/>
              </a:rPr>
              <a:t> </a:t>
            </a:r>
            <a:r>
              <a:rPr sz="1544" spc="18" dirty="0">
                <a:latin typeface="Arial"/>
                <a:cs typeface="Arial"/>
              </a:rPr>
              <a:t>your</a:t>
            </a:r>
            <a:endParaRPr sz="1544">
              <a:latin typeface="Arial"/>
              <a:cs typeface="Arial"/>
            </a:endParaRPr>
          </a:p>
          <a:p>
            <a:pPr marL="168097">
              <a:spcBef>
                <a:spcPts val="265"/>
              </a:spcBef>
            </a:pPr>
            <a:r>
              <a:rPr sz="1544" spc="26" dirty="0">
                <a:latin typeface="Arial"/>
                <a:cs typeface="Arial"/>
              </a:rPr>
              <a:t>network </a:t>
            </a:r>
            <a:r>
              <a:rPr sz="1544" spc="22" dirty="0">
                <a:latin typeface="Arial"/>
                <a:cs typeface="Arial"/>
              </a:rPr>
              <a:t>learned </a:t>
            </a:r>
            <a:r>
              <a:rPr sz="1544" spc="44" dirty="0">
                <a:latin typeface="Arial"/>
                <a:cs typeface="Arial"/>
              </a:rPr>
              <a:t>about</a:t>
            </a:r>
            <a:r>
              <a:rPr sz="1544" spc="-62" dirty="0">
                <a:latin typeface="Arial"/>
                <a:cs typeface="Arial"/>
              </a:rPr>
              <a:t> </a:t>
            </a:r>
            <a:r>
              <a:rPr sz="1544" spc="44" dirty="0">
                <a:latin typeface="Arial"/>
                <a:cs typeface="Arial"/>
              </a:rPr>
              <a:t>it.</a:t>
            </a:r>
            <a:endParaRPr sz="1544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2214" y="2288547"/>
            <a:ext cx="3541031" cy="17309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6668215" y="2297214"/>
            <a:ext cx="3489511" cy="1679201"/>
          </a:xfrm>
          <a:custGeom>
            <a:avLst/>
            <a:gdLst/>
            <a:ahLst/>
            <a:cxnLst/>
            <a:rect l="l" t="t" r="r" b="b"/>
            <a:pathLst>
              <a:path w="3954779" h="1903095">
                <a:moveTo>
                  <a:pt x="459209" y="1801536"/>
                </a:moveTo>
                <a:lnTo>
                  <a:pt x="459209" y="1341714"/>
                </a:lnTo>
                <a:lnTo>
                  <a:pt x="0" y="1571625"/>
                </a:lnTo>
                <a:lnTo>
                  <a:pt x="459209" y="1801536"/>
                </a:lnTo>
                <a:close/>
              </a:path>
              <a:path w="3954779" h="1903095">
                <a:moveTo>
                  <a:pt x="3954233" y="1826093"/>
                </a:moveTo>
                <a:lnTo>
                  <a:pt x="3954233" y="76739"/>
                </a:lnTo>
                <a:lnTo>
                  <a:pt x="3948199" y="46879"/>
                </a:lnTo>
                <a:lnTo>
                  <a:pt x="3931747" y="22485"/>
                </a:lnTo>
                <a:lnTo>
                  <a:pt x="3907354" y="6034"/>
                </a:lnTo>
                <a:lnTo>
                  <a:pt x="3877494" y="0"/>
                </a:lnTo>
                <a:lnTo>
                  <a:pt x="535948" y="0"/>
                </a:lnTo>
                <a:lnTo>
                  <a:pt x="506088" y="6034"/>
                </a:lnTo>
                <a:lnTo>
                  <a:pt x="481695" y="22485"/>
                </a:lnTo>
                <a:lnTo>
                  <a:pt x="465243" y="46879"/>
                </a:lnTo>
                <a:lnTo>
                  <a:pt x="459209" y="76739"/>
                </a:lnTo>
                <a:lnTo>
                  <a:pt x="459209" y="1826093"/>
                </a:lnTo>
                <a:lnTo>
                  <a:pt x="465243" y="1855953"/>
                </a:lnTo>
                <a:lnTo>
                  <a:pt x="481695" y="1880347"/>
                </a:lnTo>
                <a:lnTo>
                  <a:pt x="506088" y="1896799"/>
                </a:lnTo>
                <a:lnTo>
                  <a:pt x="535948" y="1902833"/>
                </a:lnTo>
                <a:lnTo>
                  <a:pt x="3877494" y="1902833"/>
                </a:lnTo>
                <a:lnTo>
                  <a:pt x="3907354" y="1896799"/>
                </a:lnTo>
                <a:lnTo>
                  <a:pt x="3931747" y="1880347"/>
                </a:lnTo>
                <a:lnTo>
                  <a:pt x="3948199" y="1855953"/>
                </a:lnTo>
                <a:lnTo>
                  <a:pt x="3954233" y="1826093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9005964" y="2706055"/>
            <a:ext cx="867335" cy="286310"/>
          </a:xfrm>
          <a:custGeom>
            <a:avLst/>
            <a:gdLst/>
            <a:ahLst/>
            <a:cxnLst/>
            <a:rect l="l" t="t" r="r" b="b"/>
            <a:pathLst>
              <a:path w="982979" h="324485">
                <a:moveTo>
                  <a:pt x="0" y="0"/>
                </a:moveTo>
                <a:lnTo>
                  <a:pt x="0" y="324148"/>
                </a:lnTo>
                <a:lnTo>
                  <a:pt x="982579" y="324148"/>
                </a:lnTo>
                <a:lnTo>
                  <a:pt x="982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8967690" y="3564094"/>
            <a:ext cx="809625" cy="286310"/>
          </a:xfrm>
          <a:custGeom>
            <a:avLst/>
            <a:gdLst/>
            <a:ahLst/>
            <a:cxnLst/>
            <a:rect l="l" t="t" r="r" b="b"/>
            <a:pathLst>
              <a:path w="917575" h="324485">
                <a:moveTo>
                  <a:pt x="0" y="0"/>
                </a:moveTo>
                <a:lnTo>
                  <a:pt x="0" y="324147"/>
                </a:lnTo>
                <a:lnTo>
                  <a:pt x="917042" y="324147"/>
                </a:lnTo>
                <a:lnTo>
                  <a:pt x="917042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7" name="object 27"/>
          <p:cNvSpPr txBox="1"/>
          <p:nvPr/>
        </p:nvSpPr>
        <p:spPr>
          <a:xfrm>
            <a:off x="7126942" y="2414167"/>
            <a:ext cx="2984687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35" dirty="0">
                <a:latin typeface="Arial"/>
                <a:cs typeface="Arial"/>
              </a:rPr>
              <a:t>Even </a:t>
            </a:r>
            <a:r>
              <a:rPr sz="1632" spc="31" dirty="0">
                <a:latin typeface="Arial"/>
                <a:cs typeface="Arial"/>
              </a:rPr>
              <a:t>if </a:t>
            </a:r>
            <a:r>
              <a:rPr sz="1632" spc="9" dirty="0">
                <a:latin typeface="Arial"/>
                <a:cs typeface="Arial"/>
              </a:rPr>
              <a:t>your </a:t>
            </a:r>
            <a:r>
              <a:rPr sz="1632" spc="22" dirty="0">
                <a:latin typeface="Arial"/>
                <a:cs typeface="Arial"/>
              </a:rPr>
              <a:t>training </a:t>
            </a:r>
            <a:r>
              <a:rPr sz="1632" spc="13" dirty="0">
                <a:latin typeface="Arial"/>
                <a:cs typeface="Arial"/>
              </a:rPr>
              <a:t>data</a:t>
            </a:r>
            <a:r>
              <a:rPr sz="1632" spc="-71" dirty="0">
                <a:latin typeface="Arial"/>
                <a:cs typeface="Arial"/>
              </a:rPr>
              <a:t> </a:t>
            </a:r>
            <a:r>
              <a:rPr sz="1632" spc="-9" dirty="0">
                <a:latin typeface="Arial"/>
                <a:cs typeface="Arial"/>
              </a:rPr>
              <a:t>wasn’t</a:t>
            </a:r>
            <a:endParaRPr sz="1632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47</a:t>
            </a:fld>
            <a:endParaRPr spc="18" dirty="0"/>
          </a:p>
        </p:txBody>
      </p:sp>
      <p:sp>
        <p:nvSpPr>
          <p:cNvPr id="28" name="object 28"/>
          <p:cNvSpPr txBox="1"/>
          <p:nvPr/>
        </p:nvSpPr>
        <p:spPr>
          <a:xfrm>
            <a:off x="7463118" y="2694314"/>
            <a:ext cx="2306731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49" dirty="0">
                <a:latin typeface="Arial"/>
                <a:cs typeface="Arial"/>
              </a:rPr>
              <a:t>tagged </a:t>
            </a:r>
            <a:r>
              <a:rPr sz="1632" spc="31" dirty="0">
                <a:latin typeface="Arial"/>
                <a:cs typeface="Arial"/>
              </a:rPr>
              <a:t>with the</a:t>
            </a:r>
            <a:r>
              <a:rPr sz="1632" spc="-124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61412" y="3265814"/>
            <a:ext cx="2719107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35" dirty="0">
                <a:latin typeface="Arial"/>
                <a:cs typeface="Arial"/>
              </a:rPr>
              <a:t>Even </a:t>
            </a:r>
            <a:r>
              <a:rPr sz="1632" spc="31" dirty="0">
                <a:latin typeface="Arial"/>
                <a:cs typeface="Arial"/>
              </a:rPr>
              <a:t>if </a:t>
            </a:r>
            <a:r>
              <a:rPr sz="1632" spc="9" dirty="0">
                <a:latin typeface="Arial"/>
                <a:cs typeface="Arial"/>
              </a:rPr>
              <a:t>your </a:t>
            </a:r>
            <a:r>
              <a:rPr sz="1632" spc="40" dirty="0">
                <a:latin typeface="Arial"/>
                <a:cs typeface="Arial"/>
              </a:rPr>
              <a:t>input </a:t>
            </a:r>
            <a:r>
              <a:rPr sz="1632" spc="4" dirty="0">
                <a:latin typeface="Arial"/>
                <a:cs typeface="Arial"/>
              </a:rPr>
              <a:t>feature</a:t>
            </a:r>
            <a:r>
              <a:rPr sz="1632" spc="-88" dirty="0">
                <a:latin typeface="Arial"/>
                <a:cs typeface="Arial"/>
              </a:rPr>
              <a:t> </a:t>
            </a:r>
            <a:r>
              <a:rPr sz="1632" spc="71" dirty="0">
                <a:latin typeface="Arial"/>
                <a:cs typeface="Arial"/>
              </a:rPr>
              <a:t>did</a:t>
            </a:r>
            <a:endParaRPr sz="1632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6735" y="3557167"/>
            <a:ext cx="2229971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49" dirty="0">
                <a:latin typeface="Arial"/>
                <a:cs typeface="Arial"/>
              </a:rPr>
              <a:t>not </a:t>
            </a:r>
            <a:r>
              <a:rPr sz="1632" spc="18" dirty="0">
                <a:latin typeface="Arial"/>
                <a:cs typeface="Arial"/>
              </a:rPr>
              <a:t>include </a:t>
            </a:r>
            <a:r>
              <a:rPr sz="1632" spc="31" dirty="0">
                <a:latin typeface="Arial"/>
                <a:cs typeface="Arial"/>
              </a:rPr>
              <a:t>the</a:t>
            </a:r>
            <a:r>
              <a:rPr sz="1632" spc="-115" dirty="0">
                <a:latin typeface="Arial"/>
                <a:cs typeface="Arial"/>
              </a:rPr>
              <a:t> </a:t>
            </a:r>
            <a:r>
              <a:rPr sz="1632" spc="26" dirty="0">
                <a:latin typeface="Arial"/>
                <a:cs typeface="Arial"/>
              </a:rPr>
              <a:t>concept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190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7824" y="530081"/>
            <a:ext cx="2192431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-146" dirty="0"/>
              <a:t>Results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3073213"/>
            <a:ext cx="7258610" cy="188145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448259" indent="-437053">
              <a:spcBef>
                <a:spcPts val="110"/>
              </a:spcBef>
              <a:buAutoNum type="arabicPeriod"/>
              <a:tabLst>
                <a:tab pos="447699" algn="l"/>
                <a:tab pos="448259" algn="l"/>
              </a:tabLst>
            </a:pPr>
            <a:r>
              <a:rPr sz="2162" spc="-26" dirty="0">
                <a:latin typeface="Arial"/>
                <a:cs typeface="Arial"/>
              </a:rPr>
              <a:t>Sanity </a:t>
            </a:r>
            <a:r>
              <a:rPr sz="2162" spc="-13" dirty="0">
                <a:latin typeface="Arial"/>
                <a:cs typeface="Arial"/>
              </a:rPr>
              <a:t>check</a:t>
            </a:r>
            <a:r>
              <a:rPr sz="2162" spc="31" dirty="0">
                <a:latin typeface="Arial"/>
                <a:cs typeface="Arial"/>
              </a:rPr>
              <a:t> </a:t>
            </a:r>
            <a:r>
              <a:rPr sz="2162" spc="35" dirty="0">
                <a:latin typeface="Arial"/>
                <a:cs typeface="Arial"/>
              </a:rPr>
              <a:t>experiment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AutoNum type="arabicPeriod"/>
            </a:pPr>
            <a:endParaRPr sz="2868">
              <a:latin typeface="Times New Roman"/>
              <a:cs typeface="Times New Roman"/>
            </a:endParaRPr>
          </a:p>
          <a:p>
            <a:pPr marL="448259" indent="-437053">
              <a:buAutoNum type="arabicPeriod"/>
              <a:tabLst>
                <a:tab pos="447699" algn="l"/>
                <a:tab pos="448259" algn="l"/>
              </a:tabLst>
            </a:pPr>
            <a:r>
              <a:rPr sz="2162" spc="-66" dirty="0">
                <a:latin typeface="Arial"/>
                <a:cs typeface="Arial"/>
              </a:rPr>
              <a:t>Biases </a:t>
            </a:r>
            <a:r>
              <a:rPr sz="2162" spc="26" dirty="0">
                <a:latin typeface="Arial"/>
                <a:cs typeface="Arial"/>
              </a:rPr>
              <a:t>in </a:t>
            </a:r>
            <a:r>
              <a:rPr sz="2162" spc="40" dirty="0">
                <a:latin typeface="Arial"/>
                <a:cs typeface="Arial"/>
              </a:rPr>
              <a:t>Inception </a:t>
            </a:r>
            <a:r>
              <a:rPr sz="2162" spc="-49" dirty="0">
                <a:latin typeface="Arial"/>
                <a:cs typeface="Arial"/>
              </a:rPr>
              <a:t>V3 </a:t>
            </a:r>
            <a:r>
              <a:rPr sz="2162" spc="22" dirty="0">
                <a:latin typeface="Arial"/>
                <a:cs typeface="Arial"/>
              </a:rPr>
              <a:t>and</a:t>
            </a:r>
            <a:r>
              <a:rPr sz="2162" spc="66" dirty="0">
                <a:latin typeface="Arial"/>
                <a:cs typeface="Arial"/>
              </a:rPr>
              <a:t> </a:t>
            </a:r>
            <a:r>
              <a:rPr sz="2162" spc="71" dirty="0">
                <a:latin typeface="Arial"/>
                <a:cs typeface="Arial"/>
              </a:rPr>
              <a:t>GoogleNet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AutoNum type="arabicPeriod"/>
            </a:pPr>
            <a:endParaRPr sz="2780">
              <a:latin typeface="Times New Roman"/>
              <a:cs typeface="Times New Roman"/>
            </a:endParaRPr>
          </a:p>
          <a:p>
            <a:pPr marL="448259" indent="-437053">
              <a:buAutoNum type="arabicPeriod"/>
              <a:tabLst>
                <a:tab pos="447699" algn="l"/>
                <a:tab pos="448259" algn="l"/>
              </a:tabLst>
            </a:pPr>
            <a:r>
              <a:rPr sz="2162" spc="31" dirty="0">
                <a:latin typeface="Arial"/>
                <a:cs typeface="Arial"/>
              </a:rPr>
              <a:t>Domain </a:t>
            </a:r>
            <a:r>
              <a:rPr sz="2162" spc="40" dirty="0">
                <a:latin typeface="Arial"/>
                <a:cs typeface="Arial"/>
              </a:rPr>
              <a:t>expert </a:t>
            </a:r>
            <a:r>
              <a:rPr sz="2162" spc="35" dirty="0">
                <a:latin typeface="Arial"/>
                <a:cs typeface="Arial"/>
              </a:rPr>
              <a:t>confirmation </a:t>
            </a:r>
            <a:r>
              <a:rPr sz="2162" spc="40" dirty="0">
                <a:latin typeface="Arial"/>
                <a:cs typeface="Arial"/>
              </a:rPr>
              <a:t>from </a:t>
            </a:r>
            <a:r>
              <a:rPr sz="2162" spc="35" dirty="0">
                <a:latin typeface="Arial"/>
                <a:cs typeface="Arial"/>
              </a:rPr>
              <a:t>Diabetic</a:t>
            </a:r>
            <a:r>
              <a:rPr sz="2162" spc="-57" dirty="0">
                <a:latin typeface="Arial"/>
                <a:cs typeface="Arial"/>
              </a:rPr>
              <a:t> </a:t>
            </a:r>
            <a:r>
              <a:rPr sz="2162" spc="13" dirty="0">
                <a:latin typeface="Arial"/>
                <a:cs typeface="Arial"/>
              </a:rPr>
              <a:t>Retinopathy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85969" y="5075019"/>
            <a:ext cx="3449433" cy="1458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662708" y="2344906"/>
            <a:ext cx="2431670" cy="1402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48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112053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7824" y="530081"/>
            <a:ext cx="2192431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-146" dirty="0"/>
              <a:t>Results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3073213"/>
            <a:ext cx="3474944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447699" algn="l"/>
              </a:tabLst>
            </a:pPr>
            <a:r>
              <a:rPr sz="2162" spc="9" dirty="0">
                <a:latin typeface="Arial"/>
                <a:cs typeface="Arial"/>
              </a:rPr>
              <a:t>1.	</a:t>
            </a:r>
            <a:r>
              <a:rPr sz="2162" spc="-26" dirty="0">
                <a:latin typeface="Arial"/>
                <a:cs typeface="Arial"/>
              </a:rPr>
              <a:t>Sanity </a:t>
            </a:r>
            <a:r>
              <a:rPr sz="2162" spc="-13" dirty="0">
                <a:latin typeface="Arial"/>
                <a:cs typeface="Arial"/>
              </a:rPr>
              <a:t>check</a:t>
            </a:r>
            <a:r>
              <a:rPr sz="2162" dirty="0">
                <a:latin typeface="Arial"/>
                <a:cs typeface="Arial"/>
              </a:rPr>
              <a:t> </a:t>
            </a:r>
            <a:r>
              <a:rPr sz="2162" spc="35" dirty="0">
                <a:latin typeface="Arial"/>
                <a:cs typeface="Arial"/>
              </a:rPr>
              <a:t>experiment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0824" y="3824007"/>
            <a:ext cx="7258610" cy="1107392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448259" indent="-437053">
              <a:spcBef>
                <a:spcPts val="110"/>
              </a:spcBef>
              <a:buAutoNum type="arabicPeriod" startAt="2"/>
              <a:tabLst>
                <a:tab pos="447699" algn="l"/>
                <a:tab pos="448259" algn="l"/>
              </a:tabLst>
            </a:pPr>
            <a:r>
              <a:rPr sz="2162" spc="-66" dirty="0">
                <a:solidFill>
                  <a:srgbClr val="D6D5D5"/>
                </a:solidFill>
                <a:latin typeface="Arial"/>
                <a:cs typeface="Arial"/>
              </a:rPr>
              <a:t>Biases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from Inception </a:t>
            </a:r>
            <a:r>
              <a:rPr sz="2162" spc="-49" dirty="0">
                <a:solidFill>
                  <a:srgbClr val="D6D5D5"/>
                </a:solidFill>
                <a:latin typeface="Arial"/>
                <a:cs typeface="Arial"/>
              </a:rPr>
              <a:t>V3 </a:t>
            </a:r>
            <a:r>
              <a:rPr sz="2162" spc="22" dirty="0">
                <a:solidFill>
                  <a:srgbClr val="D6D5D5"/>
                </a:solidFill>
                <a:latin typeface="Arial"/>
                <a:cs typeface="Arial"/>
              </a:rPr>
              <a:t>and</a:t>
            </a:r>
            <a:r>
              <a:rPr sz="2162" spc="5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71" dirty="0">
                <a:solidFill>
                  <a:srgbClr val="D6D5D5"/>
                </a:solidFill>
                <a:latin typeface="Arial"/>
                <a:cs typeface="Arial"/>
              </a:rPr>
              <a:t>GoogleNet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31"/>
              </a:spcBef>
              <a:buClr>
                <a:srgbClr val="D6D5D5"/>
              </a:buClr>
              <a:buFont typeface="Arial"/>
              <a:buAutoNum type="arabicPeriod" startAt="2"/>
            </a:pPr>
            <a:endParaRPr sz="2780">
              <a:latin typeface="Times New Roman"/>
              <a:cs typeface="Times New Roman"/>
            </a:endParaRPr>
          </a:p>
          <a:p>
            <a:pPr marL="448259" indent="-437053">
              <a:buAutoNum type="arabicPeriod" startAt="2"/>
              <a:tabLst>
                <a:tab pos="447699" algn="l"/>
                <a:tab pos="448259" algn="l"/>
              </a:tabLst>
            </a:pPr>
            <a:r>
              <a:rPr sz="2162" spc="31" dirty="0">
                <a:solidFill>
                  <a:srgbClr val="D6D5D5"/>
                </a:solidFill>
                <a:latin typeface="Arial"/>
                <a:cs typeface="Arial"/>
              </a:rPr>
              <a:t>Domain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expert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confirmation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from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Diabetic</a:t>
            </a:r>
            <a:r>
              <a:rPr sz="2162" spc="-5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13" dirty="0">
                <a:solidFill>
                  <a:srgbClr val="D6D5D5"/>
                </a:solidFill>
                <a:latin typeface="Arial"/>
                <a:cs typeface="Arial"/>
              </a:rPr>
              <a:t>Retinopathy</a:t>
            </a:r>
            <a:endParaRPr sz="216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2708" y="2344906"/>
            <a:ext cx="2431670" cy="1402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785969" y="5075019"/>
            <a:ext cx="3449433" cy="1458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49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29533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C99-9921-4D4D-83B8-42253DA9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6C4C-8BB3-B54E-BF80-2DD59160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predict the behavior of the system of interest subject to a change in the model parameters or inputs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4330-D35A-2B4F-BFCF-7733DB91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0" y="3598863"/>
            <a:ext cx="2578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8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537057"/>
            <a:ext cx="7485529" cy="842512"/>
          </a:xfrm>
          <a:prstGeom prst="rect">
            <a:avLst/>
          </a:prstGeom>
        </p:spPr>
        <p:txBody>
          <a:bodyPr vert="horz" wrap="square" lIns="0" tIns="14007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0"/>
              </a:spcBef>
            </a:pPr>
            <a:r>
              <a:rPr sz="5383" spc="-75" dirty="0"/>
              <a:t>Sanity </a:t>
            </a:r>
            <a:r>
              <a:rPr sz="5383" spc="-49" dirty="0"/>
              <a:t>check</a:t>
            </a:r>
            <a:r>
              <a:rPr sz="5383" spc="9" dirty="0"/>
              <a:t> </a:t>
            </a:r>
            <a:r>
              <a:rPr sz="5383" spc="79" dirty="0"/>
              <a:t>experiment</a:t>
            </a:r>
            <a:endParaRPr sz="5383"/>
          </a:p>
        </p:txBody>
      </p:sp>
      <p:sp>
        <p:nvSpPr>
          <p:cNvPr id="3" name="object 3"/>
          <p:cNvSpPr/>
          <p:nvPr/>
        </p:nvSpPr>
        <p:spPr>
          <a:xfrm>
            <a:off x="3229243" y="2435403"/>
            <a:ext cx="5419072" cy="320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255243" y="2444071"/>
            <a:ext cx="5367618" cy="3148853"/>
          </a:xfrm>
          <a:custGeom>
            <a:avLst/>
            <a:gdLst/>
            <a:ahLst/>
            <a:cxnLst/>
            <a:rect l="l" t="t" r="r" b="b"/>
            <a:pathLst>
              <a:path w="6083300" h="3568700">
                <a:moveTo>
                  <a:pt x="6082678" y="3184688"/>
                </a:moveTo>
                <a:lnTo>
                  <a:pt x="6082678" y="75817"/>
                </a:lnTo>
                <a:lnTo>
                  <a:pt x="6076716" y="46319"/>
                </a:lnTo>
                <a:lnTo>
                  <a:pt x="6060460" y="22218"/>
                </a:lnTo>
                <a:lnTo>
                  <a:pt x="6036359" y="5962"/>
                </a:lnTo>
                <a:lnTo>
                  <a:pt x="6006861" y="0"/>
                </a:lnTo>
                <a:lnTo>
                  <a:pt x="515382" y="0"/>
                </a:lnTo>
                <a:lnTo>
                  <a:pt x="485883" y="5962"/>
                </a:lnTo>
                <a:lnTo>
                  <a:pt x="461782" y="22218"/>
                </a:lnTo>
                <a:lnTo>
                  <a:pt x="445526" y="46319"/>
                </a:lnTo>
                <a:lnTo>
                  <a:pt x="439563" y="75817"/>
                </a:lnTo>
                <a:lnTo>
                  <a:pt x="439563" y="2850412"/>
                </a:lnTo>
                <a:lnTo>
                  <a:pt x="0" y="3568386"/>
                </a:lnTo>
                <a:lnTo>
                  <a:pt x="1164291" y="3260200"/>
                </a:lnTo>
                <a:lnTo>
                  <a:pt x="6006861" y="3260200"/>
                </a:lnTo>
                <a:lnTo>
                  <a:pt x="6036359" y="3254285"/>
                </a:lnTo>
                <a:lnTo>
                  <a:pt x="6060460" y="3238135"/>
                </a:lnTo>
                <a:lnTo>
                  <a:pt x="6076716" y="3214139"/>
                </a:lnTo>
                <a:lnTo>
                  <a:pt x="6082678" y="3184688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3978089" y="3094924"/>
            <a:ext cx="4312584" cy="145991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646" marR="4483" algn="ctr">
              <a:lnSpc>
                <a:spcPct val="115599"/>
              </a:lnSpc>
              <a:spcBef>
                <a:spcPts val="88"/>
              </a:spcBef>
            </a:pPr>
            <a:r>
              <a:rPr sz="2735" spc="4" dirty="0">
                <a:latin typeface="Arial"/>
                <a:cs typeface="Arial"/>
              </a:rPr>
              <a:t>If </a:t>
            </a:r>
            <a:r>
              <a:rPr sz="2735" spc="-4" dirty="0">
                <a:latin typeface="Arial"/>
                <a:cs typeface="Arial"/>
              </a:rPr>
              <a:t>we </a:t>
            </a:r>
            <a:r>
              <a:rPr sz="2735" spc="9" dirty="0">
                <a:latin typeface="Arial"/>
                <a:cs typeface="Arial"/>
              </a:rPr>
              <a:t>know </a:t>
            </a:r>
            <a:r>
              <a:rPr sz="2735" spc="44" dirty="0">
                <a:latin typeface="Arial"/>
                <a:cs typeface="Arial"/>
              </a:rPr>
              <a:t>the </a:t>
            </a:r>
            <a:r>
              <a:rPr sz="2735" spc="53" dirty="0">
                <a:latin typeface="Arial"/>
                <a:cs typeface="Arial"/>
              </a:rPr>
              <a:t>ground</a:t>
            </a:r>
            <a:r>
              <a:rPr sz="2735" spc="-128" dirty="0">
                <a:latin typeface="Arial"/>
                <a:cs typeface="Arial"/>
              </a:rPr>
              <a:t> </a:t>
            </a:r>
            <a:r>
              <a:rPr sz="2735" spc="53" dirty="0">
                <a:latin typeface="Arial"/>
                <a:cs typeface="Arial"/>
              </a:rPr>
              <a:t>truth  </a:t>
            </a:r>
            <a:r>
              <a:rPr sz="2735" spc="31" dirty="0">
                <a:latin typeface="Arial"/>
                <a:cs typeface="Arial"/>
              </a:rPr>
              <a:t>(important</a:t>
            </a:r>
            <a:r>
              <a:rPr sz="2735" spc="-18" dirty="0">
                <a:latin typeface="Arial"/>
                <a:cs typeface="Arial"/>
              </a:rPr>
              <a:t> </a:t>
            </a:r>
            <a:r>
              <a:rPr sz="2735" spc="-13" dirty="0">
                <a:latin typeface="Arial"/>
                <a:cs typeface="Arial"/>
              </a:rPr>
              <a:t>concepts),</a:t>
            </a:r>
            <a:endParaRPr sz="2735">
              <a:latin typeface="Arial"/>
              <a:cs typeface="Arial"/>
            </a:endParaRPr>
          </a:p>
          <a:p>
            <a:pPr marR="6164" algn="ctr">
              <a:spcBef>
                <a:spcPts val="424"/>
              </a:spcBef>
            </a:pPr>
            <a:r>
              <a:rPr sz="2735" spc="31" dirty="0">
                <a:latin typeface="Arial"/>
                <a:cs typeface="Arial"/>
              </a:rPr>
              <a:t>will </a:t>
            </a:r>
            <a:r>
              <a:rPr sz="2735" spc="-101" dirty="0">
                <a:latin typeface="Arial"/>
                <a:cs typeface="Arial"/>
              </a:rPr>
              <a:t>TCAV</a:t>
            </a:r>
            <a:r>
              <a:rPr sz="2735" spc="-53" dirty="0">
                <a:latin typeface="Arial"/>
                <a:cs typeface="Arial"/>
              </a:rPr>
              <a:t> </a:t>
            </a:r>
            <a:r>
              <a:rPr sz="2735" spc="-31" dirty="0">
                <a:latin typeface="Arial"/>
                <a:cs typeface="Arial"/>
              </a:rPr>
              <a:t>match?</a:t>
            </a:r>
            <a:endParaRPr sz="2735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50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3523246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5" y="632000"/>
            <a:ext cx="7488891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53" dirty="0"/>
              <a:t>Sanity </a:t>
            </a:r>
            <a:r>
              <a:rPr sz="4280" spc="-31" dirty="0"/>
              <a:t>check </a:t>
            </a:r>
            <a:r>
              <a:rPr sz="4280" spc="71" dirty="0"/>
              <a:t>experiment</a:t>
            </a:r>
            <a:r>
              <a:rPr sz="4280" spc="49" dirty="0"/>
              <a:t> </a:t>
            </a:r>
            <a:r>
              <a:rPr sz="4280" spc="44" dirty="0"/>
              <a:t>setup</a:t>
            </a:r>
            <a:endParaRPr sz="4280"/>
          </a:p>
        </p:txBody>
      </p:sp>
      <p:sp>
        <p:nvSpPr>
          <p:cNvPr id="3" name="object 3"/>
          <p:cNvSpPr/>
          <p:nvPr/>
        </p:nvSpPr>
        <p:spPr>
          <a:xfrm>
            <a:off x="3733619" y="2091922"/>
            <a:ext cx="2106280" cy="219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3485030" y="4226596"/>
            <a:ext cx="2613772" cy="984968"/>
          </a:xfrm>
          <a:prstGeom prst="rect">
            <a:avLst/>
          </a:prstGeom>
        </p:spPr>
        <p:txBody>
          <a:bodyPr vert="horz" wrap="square" lIns="0" tIns="59391" rIns="0" bIns="0" rtlCol="0">
            <a:spAutoFit/>
          </a:bodyPr>
          <a:lstStyle/>
          <a:p>
            <a:pPr marR="9526" algn="ctr">
              <a:spcBef>
                <a:spcPts val="468"/>
              </a:spcBef>
            </a:pPr>
            <a:r>
              <a:rPr sz="1809" spc="35" dirty="0">
                <a:latin typeface="Arial"/>
                <a:cs typeface="Arial"/>
              </a:rPr>
              <a:t>An</a:t>
            </a:r>
            <a:r>
              <a:rPr sz="1809" dirty="0">
                <a:latin typeface="Arial"/>
                <a:cs typeface="Arial"/>
              </a:rPr>
              <a:t> </a:t>
            </a: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  <a:p>
            <a:pPr marR="7845" algn="ctr">
              <a:spcBef>
                <a:spcPts val="388"/>
              </a:spcBef>
            </a:pPr>
            <a:r>
              <a:rPr sz="1809" spc="168" dirty="0">
                <a:latin typeface="Arial"/>
                <a:cs typeface="Arial"/>
              </a:rPr>
              <a:t>+</a:t>
            </a:r>
            <a:endParaRPr sz="1809">
              <a:latin typeface="Arial"/>
              <a:cs typeface="Arial"/>
            </a:endParaRPr>
          </a:p>
          <a:p>
            <a:pPr algn="ctr">
              <a:spcBef>
                <a:spcPts val="300"/>
              </a:spcBef>
            </a:pPr>
            <a:r>
              <a:rPr sz="1809" spc="22" dirty="0">
                <a:latin typeface="Arial"/>
                <a:cs typeface="Arial"/>
              </a:rPr>
              <a:t>Potentially </a:t>
            </a:r>
            <a:r>
              <a:rPr sz="1809" dirty="0">
                <a:latin typeface="Arial"/>
                <a:cs typeface="Arial"/>
              </a:rPr>
              <a:t>noisy</a:t>
            </a:r>
            <a:r>
              <a:rPr sz="1809" spc="-66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51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67043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5" y="632000"/>
            <a:ext cx="7488891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53" dirty="0"/>
              <a:t>Sanity </a:t>
            </a:r>
            <a:r>
              <a:rPr sz="4280" spc="-31" dirty="0"/>
              <a:t>check </a:t>
            </a:r>
            <a:r>
              <a:rPr sz="4280" spc="71" dirty="0"/>
              <a:t>experiment</a:t>
            </a:r>
            <a:r>
              <a:rPr sz="4280" spc="49" dirty="0"/>
              <a:t> </a:t>
            </a:r>
            <a:r>
              <a:rPr sz="4280" spc="44" dirty="0"/>
              <a:t>setup</a:t>
            </a:r>
            <a:endParaRPr sz="4280"/>
          </a:p>
        </p:txBody>
      </p:sp>
      <p:sp>
        <p:nvSpPr>
          <p:cNvPr id="3" name="object 3"/>
          <p:cNvSpPr/>
          <p:nvPr/>
        </p:nvSpPr>
        <p:spPr>
          <a:xfrm>
            <a:off x="3733619" y="2091922"/>
            <a:ext cx="2106280" cy="219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3485030" y="4226596"/>
            <a:ext cx="2613772" cy="984968"/>
          </a:xfrm>
          <a:prstGeom prst="rect">
            <a:avLst/>
          </a:prstGeom>
        </p:spPr>
        <p:txBody>
          <a:bodyPr vert="horz" wrap="square" lIns="0" tIns="59391" rIns="0" bIns="0" rtlCol="0">
            <a:spAutoFit/>
          </a:bodyPr>
          <a:lstStyle/>
          <a:p>
            <a:pPr marR="9526" algn="ctr">
              <a:spcBef>
                <a:spcPts val="468"/>
              </a:spcBef>
            </a:pPr>
            <a:r>
              <a:rPr sz="1809" spc="35" dirty="0">
                <a:latin typeface="Arial"/>
                <a:cs typeface="Arial"/>
              </a:rPr>
              <a:t>An</a:t>
            </a:r>
            <a:r>
              <a:rPr sz="1809" dirty="0">
                <a:latin typeface="Arial"/>
                <a:cs typeface="Arial"/>
              </a:rPr>
              <a:t> </a:t>
            </a: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  <a:p>
            <a:pPr marR="7845" algn="ctr">
              <a:spcBef>
                <a:spcPts val="388"/>
              </a:spcBef>
            </a:pPr>
            <a:r>
              <a:rPr sz="1809" spc="168" dirty="0">
                <a:latin typeface="Arial"/>
                <a:cs typeface="Arial"/>
              </a:rPr>
              <a:t>+</a:t>
            </a:r>
            <a:endParaRPr sz="1809">
              <a:latin typeface="Arial"/>
              <a:cs typeface="Arial"/>
            </a:endParaRPr>
          </a:p>
          <a:p>
            <a:pPr algn="ctr">
              <a:spcBef>
                <a:spcPts val="300"/>
              </a:spcBef>
            </a:pPr>
            <a:r>
              <a:rPr sz="1809" spc="22" dirty="0">
                <a:latin typeface="Arial"/>
                <a:cs typeface="Arial"/>
              </a:rPr>
              <a:t>Potentially </a:t>
            </a:r>
            <a:r>
              <a:rPr sz="1809" dirty="0">
                <a:latin typeface="Arial"/>
                <a:cs typeface="Arial"/>
              </a:rPr>
              <a:t>noisy</a:t>
            </a:r>
            <a:r>
              <a:rPr sz="1809" spc="-66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78745" y="2168709"/>
            <a:ext cx="2723134" cy="2174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6492957" y="2251370"/>
            <a:ext cx="661707" cy="285199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6724" rIns="0" bIns="0" rtlCol="0">
            <a:spAutoFit/>
          </a:bodyPr>
          <a:lstStyle/>
          <a:p>
            <a:pPr marL="3922">
              <a:spcBef>
                <a:spcPts val="53"/>
              </a:spcBef>
            </a:pP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3736" y="2567460"/>
            <a:ext cx="867896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50701" y="1800431"/>
            <a:ext cx="2936504" cy="1856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276703" y="1809099"/>
            <a:ext cx="2884954" cy="1805268"/>
          </a:xfrm>
          <a:custGeom>
            <a:avLst/>
            <a:gdLst/>
            <a:ahLst/>
            <a:cxnLst/>
            <a:rect l="l" t="t" r="r" b="b"/>
            <a:pathLst>
              <a:path w="3269615" h="2045970">
                <a:moveTo>
                  <a:pt x="329058" y="1722340"/>
                </a:moveTo>
                <a:lnTo>
                  <a:pt x="329058" y="1304570"/>
                </a:lnTo>
                <a:lnTo>
                  <a:pt x="0" y="1513608"/>
                </a:lnTo>
                <a:lnTo>
                  <a:pt x="329058" y="1722340"/>
                </a:lnTo>
                <a:close/>
              </a:path>
              <a:path w="3269615" h="2045970">
                <a:moveTo>
                  <a:pt x="3269101" y="1975887"/>
                </a:moveTo>
                <a:lnTo>
                  <a:pt x="3269101" y="69678"/>
                </a:lnTo>
                <a:lnTo>
                  <a:pt x="3263623" y="42564"/>
                </a:lnTo>
                <a:lnTo>
                  <a:pt x="3248686" y="20415"/>
                </a:lnTo>
                <a:lnTo>
                  <a:pt x="3226537" y="5478"/>
                </a:lnTo>
                <a:lnTo>
                  <a:pt x="3199423" y="0"/>
                </a:lnTo>
                <a:lnTo>
                  <a:pt x="398738" y="0"/>
                </a:lnTo>
                <a:lnTo>
                  <a:pt x="371623" y="5478"/>
                </a:lnTo>
                <a:lnTo>
                  <a:pt x="349473" y="20415"/>
                </a:lnTo>
                <a:lnTo>
                  <a:pt x="334536" y="42564"/>
                </a:lnTo>
                <a:lnTo>
                  <a:pt x="329058" y="69678"/>
                </a:lnTo>
                <a:lnTo>
                  <a:pt x="329058" y="1975887"/>
                </a:lnTo>
                <a:lnTo>
                  <a:pt x="334536" y="2003002"/>
                </a:lnTo>
                <a:lnTo>
                  <a:pt x="349473" y="2025151"/>
                </a:lnTo>
                <a:lnTo>
                  <a:pt x="371623" y="2040089"/>
                </a:lnTo>
                <a:lnTo>
                  <a:pt x="398738" y="2045567"/>
                </a:lnTo>
                <a:lnTo>
                  <a:pt x="3199423" y="2045567"/>
                </a:lnTo>
                <a:lnTo>
                  <a:pt x="3226537" y="2040089"/>
                </a:lnTo>
                <a:lnTo>
                  <a:pt x="3248686" y="2025151"/>
                </a:lnTo>
                <a:lnTo>
                  <a:pt x="3263623" y="2003002"/>
                </a:lnTo>
                <a:lnTo>
                  <a:pt x="3269101" y="1975887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975823" y="2387895"/>
            <a:ext cx="650501" cy="321049"/>
          </a:xfrm>
          <a:custGeom>
            <a:avLst/>
            <a:gdLst/>
            <a:ahLst/>
            <a:cxnLst/>
            <a:rect l="l" t="t" r="r" b="b"/>
            <a:pathLst>
              <a:path w="737234" h="363855">
                <a:moveTo>
                  <a:pt x="0" y="0"/>
                </a:moveTo>
                <a:lnTo>
                  <a:pt x="0" y="363438"/>
                </a:lnTo>
                <a:lnTo>
                  <a:pt x="736758" y="363438"/>
                </a:lnTo>
                <a:lnTo>
                  <a:pt x="736758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972473" y="2387895"/>
            <a:ext cx="780490" cy="321049"/>
          </a:xfrm>
          <a:custGeom>
            <a:avLst/>
            <a:gdLst/>
            <a:ahLst/>
            <a:cxnLst/>
            <a:rect l="l" t="t" r="r" b="b"/>
            <a:pathLst>
              <a:path w="884554" h="363855">
                <a:moveTo>
                  <a:pt x="0" y="0"/>
                </a:moveTo>
                <a:lnTo>
                  <a:pt x="0" y="363438"/>
                </a:lnTo>
                <a:lnTo>
                  <a:pt x="883950" y="363438"/>
                </a:lnTo>
                <a:lnTo>
                  <a:pt x="883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7709648" y="2051990"/>
            <a:ext cx="2311213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1" dirty="0">
                <a:latin typeface="Arial"/>
                <a:cs typeface="Arial"/>
              </a:rPr>
              <a:t>models </a:t>
            </a:r>
            <a:r>
              <a:rPr sz="1809" spc="-18" dirty="0">
                <a:latin typeface="Arial"/>
                <a:cs typeface="Arial"/>
              </a:rPr>
              <a:t>can </a:t>
            </a:r>
            <a:r>
              <a:rPr sz="1809" spc="-31" dirty="0">
                <a:latin typeface="Arial"/>
                <a:cs typeface="Arial"/>
              </a:rPr>
              <a:t>use </a:t>
            </a:r>
            <a:r>
              <a:rPr sz="1809" spc="35" dirty="0">
                <a:latin typeface="Arial"/>
                <a:cs typeface="Arial"/>
              </a:rPr>
              <a:t>either</a:t>
            </a:r>
            <a:endParaRPr sz="1809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7383" y="2376960"/>
            <a:ext cx="1799104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5" dirty="0">
                <a:latin typeface="Arial"/>
                <a:cs typeface="Arial"/>
              </a:rPr>
              <a:t>image </a:t>
            </a:r>
            <a:r>
              <a:rPr sz="1809" spc="44" dirty="0">
                <a:latin typeface="Arial"/>
                <a:cs typeface="Arial"/>
              </a:rPr>
              <a:t>or</a:t>
            </a:r>
            <a:r>
              <a:rPr sz="1809" spc="-79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69088" y="2668979"/>
            <a:ext cx="1396253" cy="61842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89652">
              <a:lnSpc>
                <a:spcPct val="113799"/>
              </a:lnSpc>
              <a:spcBef>
                <a:spcPts val="79"/>
              </a:spcBef>
            </a:pPr>
            <a:r>
              <a:rPr sz="1809" spc="44" dirty="0">
                <a:latin typeface="Arial"/>
                <a:cs typeface="Arial"/>
              </a:rPr>
              <a:t>concept for  </a:t>
            </a:r>
            <a:r>
              <a:rPr sz="1809" dirty="0">
                <a:latin typeface="Arial"/>
                <a:cs typeface="Arial"/>
              </a:rPr>
              <a:t>classification.</a:t>
            </a:r>
            <a:endParaRPr sz="1809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6089" y="3439565"/>
            <a:ext cx="1198705" cy="5787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2442883" y="3643890"/>
            <a:ext cx="867896" cy="63791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64998">
              <a:lnSpc>
                <a:spcPct val="117900"/>
              </a:lnSpc>
              <a:spcBef>
                <a:spcPts val="79"/>
              </a:spcBef>
            </a:pPr>
            <a:r>
              <a:rPr sz="1809" spc="40" dirty="0">
                <a:latin typeface="Arial"/>
                <a:cs typeface="Arial"/>
              </a:rPr>
              <a:t>caption  </a:t>
            </a: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655079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5" y="632000"/>
            <a:ext cx="7488891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53" dirty="0"/>
              <a:t>Sanity </a:t>
            </a:r>
            <a:r>
              <a:rPr sz="4280" spc="-31" dirty="0"/>
              <a:t>check </a:t>
            </a:r>
            <a:r>
              <a:rPr sz="4280" spc="71" dirty="0"/>
              <a:t>experiment</a:t>
            </a:r>
            <a:r>
              <a:rPr sz="4280" spc="49" dirty="0"/>
              <a:t> </a:t>
            </a:r>
            <a:r>
              <a:rPr sz="4280" spc="44" dirty="0"/>
              <a:t>setup</a:t>
            </a:r>
            <a:endParaRPr sz="4280"/>
          </a:p>
        </p:txBody>
      </p:sp>
      <p:sp>
        <p:nvSpPr>
          <p:cNvPr id="3" name="object 3"/>
          <p:cNvSpPr/>
          <p:nvPr/>
        </p:nvSpPr>
        <p:spPr>
          <a:xfrm>
            <a:off x="3733619" y="2091922"/>
            <a:ext cx="2106280" cy="219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379787" y="5910930"/>
            <a:ext cx="3003176" cy="56590"/>
          </a:xfrm>
          <a:custGeom>
            <a:avLst/>
            <a:gdLst/>
            <a:ahLst/>
            <a:cxnLst/>
            <a:rect l="l" t="t" r="r" b="b"/>
            <a:pathLst>
              <a:path w="3403600" h="64134">
                <a:moveTo>
                  <a:pt x="12700" y="7353"/>
                </a:moveTo>
                <a:lnTo>
                  <a:pt x="12700" y="5961"/>
                </a:lnTo>
                <a:lnTo>
                  <a:pt x="0" y="7195"/>
                </a:lnTo>
                <a:lnTo>
                  <a:pt x="12700" y="7353"/>
                </a:lnTo>
                <a:close/>
              </a:path>
              <a:path w="3403600" h="64134">
                <a:moveTo>
                  <a:pt x="12700" y="19876"/>
                </a:moveTo>
                <a:lnTo>
                  <a:pt x="12700" y="14000"/>
                </a:lnTo>
                <a:lnTo>
                  <a:pt x="0" y="15253"/>
                </a:lnTo>
                <a:lnTo>
                  <a:pt x="0" y="20039"/>
                </a:lnTo>
                <a:lnTo>
                  <a:pt x="12700" y="19876"/>
                </a:lnTo>
                <a:close/>
              </a:path>
              <a:path w="3403600" h="64134">
                <a:moveTo>
                  <a:pt x="11582" y="25023"/>
                </a:moveTo>
                <a:lnTo>
                  <a:pt x="0" y="25466"/>
                </a:lnTo>
                <a:lnTo>
                  <a:pt x="0" y="29535"/>
                </a:lnTo>
                <a:lnTo>
                  <a:pt x="11582" y="25023"/>
                </a:lnTo>
                <a:close/>
              </a:path>
              <a:path w="3403600" h="64134">
                <a:moveTo>
                  <a:pt x="12700" y="49179"/>
                </a:moveTo>
                <a:lnTo>
                  <a:pt x="12700" y="30095"/>
                </a:lnTo>
                <a:lnTo>
                  <a:pt x="0" y="29535"/>
                </a:lnTo>
                <a:lnTo>
                  <a:pt x="0" y="49160"/>
                </a:lnTo>
                <a:lnTo>
                  <a:pt x="12700" y="49179"/>
                </a:lnTo>
                <a:close/>
              </a:path>
              <a:path w="3403600" h="64134">
                <a:moveTo>
                  <a:pt x="12700" y="24981"/>
                </a:moveTo>
                <a:lnTo>
                  <a:pt x="12700" y="24588"/>
                </a:lnTo>
                <a:lnTo>
                  <a:pt x="11582" y="25023"/>
                </a:lnTo>
                <a:lnTo>
                  <a:pt x="12700" y="24981"/>
                </a:lnTo>
                <a:close/>
              </a:path>
              <a:path w="3403600" h="64134">
                <a:moveTo>
                  <a:pt x="25400" y="12094"/>
                </a:moveTo>
                <a:lnTo>
                  <a:pt x="25400" y="4411"/>
                </a:lnTo>
                <a:lnTo>
                  <a:pt x="12700" y="7639"/>
                </a:lnTo>
                <a:lnTo>
                  <a:pt x="12700" y="11474"/>
                </a:lnTo>
                <a:lnTo>
                  <a:pt x="25400" y="12094"/>
                </a:lnTo>
                <a:close/>
              </a:path>
              <a:path w="3403600" h="64134">
                <a:moveTo>
                  <a:pt x="25400" y="51474"/>
                </a:moveTo>
                <a:lnTo>
                  <a:pt x="25400" y="16135"/>
                </a:lnTo>
                <a:lnTo>
                  <a:pt x="12700" y="13798"/>
                </a:lnTo>
                <a:lnTo>
                  <a:pt x="12700" y="53204"/>
                </a:lnTo>
                <a:lnTo>
                  <a:pt x="25400" y="51474"/>
                </a:lnTo>
                <a:close/>
              </a:path>
              <a:path w="3403600" h="64134">
                <a:moveTo>
                  <a:pt x="38100" y="9292"/>
                </a:moveTo>
                <a:lnTo>
                  <a:pt x="25400" y="7899"/>
                </a:lnTo>
                <a:lnTo>
                  <a:pt x="25400" y="9135"/>
                </a:lnTo>
                <a:lnTo>
                  <a:pt x="38100" y="9292"/>
                </a:lnTo>
                <a:close/>
              </a:path>
              <a:path w="3403600" h="64134">
                <a:moveTo>
                  <a:pt x="38100" y="17702"/>
                </a:moveTo>
                <a:lnTo>
                  <a:pt x="38100" y="10258"/>
                </a:lnTo>
                <a:lnTo>
                  <a:pt x="25400" y="14436"/>
                </a:lnTo>
                <a:lnTo>
                  <a:pt x="38100" y="17702"/>
                </a:lnTo>
                <a:close/>
              </a:path>
              <a:path w="3403600" h="64134">
                <a:moveTo>
                  <a:pt x="38100" y="47548"/>
                </a:moveTo>
                <a:lnTo>
                  <a:pt x="38100" y="19481"/>
                </a:lnTo>
                <a:lnTo>
                  <a:pt x="25400" y="17474"/>
                </a:lnTo>
                <a:lnTo>
                  <a:pt x="25400" y="51769"/>
                </a:lnTo>
                <a:lnTo>
                  <a:pt x="38100" y="47548"/>
                </a:lnTo>
                <a:close/>
              </a:path>
              <a:path w="3403600" h="64134">
                <a:moveTo>
                  <a:pt x="50800" y="52709"/>
                </a:moveTo>
                <a:lnTo>
                  <a:pt x="50800" y="9304"/>
                </a:lnTo>
                <a:lnTo>
                  <a:pt x="38100" y="10637"/>
                </a:lnTo>
                <a:lnTo>
                  <a:pt x="38100" y="52692"/>
                </a:lnTo>
                <a:lnTo>
                  <a:pt x="50800" y="52709"/>
                </a:lnTo>
                <a:close/>
              </a:path>
              <a:path w="3403600" h="64134">
                <a:moveTo>
                  <a:pt x="50800" y="59625"/>
                </a:moveTo>
                <a:lnTo>
                  <a:pt x="38100" y="54016"/>
                </a:lnTo>
                <a:lnTo>
                  <a:pt x="38100" y="58964"/>
                </a:lnTo>
                <a:lnTo>
                  <a:pt x="50800" y="59625"/>
                </a:lnTo>
                <a:close/>
              </a:path>
              <a:path w="3403600" h="64134">
                <a:moveTo>
                  <a:pt x="63500" y="8438"/>
                </a:moveTo>
                <a:lnTo>
                  <a:pt x="63500" y="5671"/>
                </a:lnTo>
                <a:lnTo>
                  <a:pt x="50800" y="3658"/>
                </a:lnTo>
                <a:lnTo>
                  <a:pt x="50800" y="7178"/>
                </a:lnTo>
                <a:lnTo>
                  <a:pt x="63500" y="8438"/>
                </a:lnTo>
                <a:close/>
              </a:path>
              <a:path w="3403600" h="64134">
                <a:moveTo>
                  <a:pt x="63500" y="55925"/>
                </a:moveTo>
                <a:lnTo>
                  <a:pt x="63500" y="14287"/>
                </a:lnTo>
                <a:lnTo>
                  <a:pt x="50800" y="8639"/>
                </a:lnTo>
                <a:lnTo>
                  <a:pt x="50800" y="50448"/>
                </a:lnTo>
                <a:lnTo>
                  <a:pt x="63500" y="55925"/>
                </a:lnTo>
                <a:close/>
              </a:path>
              <a:path w="3403600" h="64134">
                <a:moveTo>
                  <a:pt x="76200" y="4006"/>
                </a:moveTo>
                <a:lnTo>
                  <a:pt x="63500" y="2614"/>
                </a:lnTo>
                <a:lnTo>
                  <a:pt x="63500" y="3850"/>
                </a:lnTo>
                <a:lnTo>
                  <a:pt x="76200" y="4006"/>
                </a:lnTo>
                <a:close/>
              </a:path>
              <a:path w="3403600" h="64134">
                <a:moveTo>
                  <a:pt x="76200" y="5737"/>
                </a:moveTo>
                <a:lnTo>
                  <a:pt x="76200" y="4848"/>
                </a:lnTo>
                <a:lnTo>
                  <a:pt x="63500" y="8515"/>
                </a:lnTo>
                <a:lnTo>
                  <a:pt x="63500" y="9686"/>
                </a:lnTo>
                <a:lnTo>
                  <a:pt x="76200" y="5737"/>
                </a:lnTo>
                <a:close/>
              </a:path>
              <a:path w="3403600" h="64134">
                <a:moveTo>
                  <a:pt x="76200" y="52021"/>
                </a:moveTo>
                <a:lnTo>
                  <a:pt x="76200" y="16112"/>
                </a:lnTo>
                <a:lnTo>
                  <a:pt x="63500" y="19583"/>
                </a:lnTo>
                <a:lnTo>
                  <a:pt x="63500" y="54508"/>
                </a:lnTo>
                <a:lnTo>
                  <a:pt x="76200" y="52021"/>
                </a:lnTo>
                <a:close/>
              </a:path>
              <a:path w="3403600" h="64134">
                <a:moveTo>
                  <a:pt x="88900" y="9908"/>
                </a:moveTo>
                <a:lnTo>
                  <a:pt x="88900" y="5618"/>
                </a:lnTo>
                <a:lnTo>
                  <a:pt x="76200" y="3733"/>
                </a:lnTo>
                <a:lnTo>
                  <a:pt x="76200" y="10890"/>
                </a:lnTo>
                <a:lnTo>
                  <a:pt x="88900" y="9908"/>
                </a:lnTo>
                <a:close/>
              </a:path>
              <a:path w="3403600" h="64134">
                <a:moveTo>
                  <a:pt x="101600" y="20954"/>
                </a:moveTo>
                <a:lnTo>
                  <a:pt x="101600" y="17092"/>
                </a:lnTo>
                <a:lnTo>
                  <a:pt x="88900" y="14706"/>
                </a:lnTo>
                <a:lnTo>
                  <a:pt x="76200" y="10890"/>
                </a:lnTo>
                <a:lnTo>
                  <a:pt x="76200" y="19991"/>
                </a:lnTo>
                <a:lnTo>
                  <a:pt x="88900" y="20682"/>
                </a:lnTo>
                <a:lnTo>
                  <a:pt x="88900" y="26312"/>
                </a:lnTo>
                <a:lnTo>
                  <a:pt x="101600" y="20954"/>
                </a:lnTo>
                <a:close/>
              </a:path>
              <a:path w="3403600" h="64134">
                <a:moveTo>
                  <a:pt x="88900" y="54285"/>
                </a:moveTo>
                <a:lnTo>
                  <a:pt x="88900" y="23971"/>
                </a:lnTo>
                <a:lnTo>
                  <a:pt x="76200" y="25270"/>
                </a:lnTo>
                <a:lnTo>
                  <a:pt x="76200" y="56486"/>
                </a:lnTo>
                <a:lnTo>
                  <a:pt x="88900" y="54285"/>
                </a:lnTo>
                <a:close/>
              </a:path>
              <a:path w="3403600" h="64134">
                <a:moveTo>
                  <a:pt x="101600" y="17092"/>
                </a:moveTo>
                <a:lnTo>
                  <a:pt x="101600" y="9899"/>
                </a:lnTo>
                <a:lnTo>
                  <a:pt x="88900" y="6987"/>
                </a:lnTo>
                <a:lnTo>
                  <a:pt x="88900" y="14706"/>
                </a:lnTo>
                <a:lnTo>
                  <a:pt x="101600" y="17092"/>
                </a:lnTo>
                <a:close/>
              </a:path>
              <a:path w="3403600" h="64134">
                <a:moveTo>
                  <a:pt x="101600" y="33108"/>
                </a:moveTo>
                <a:lnTo>
                  <a:pt x="101600" y="20954"/>
                </a:lnTo>
                <a:lnTo>
                  <a:pt x="88900" y="26312"/>
                </a:lnTo>
                <a:lnTo>
                  <a:pt x="88900" y="33185"/>
                </a:lnTo>
                <a:lnTo>
                  <a:pt x="101600" y="33108"/>
                </a:lnTo>
                <a:close/>
              </a:path>
              <a:path w="3403600" h="64134">
                <a:moveTo>
                  <a:pt x="101600" y="37447"/>
                </a:moveTo>
                <a:lnTo>
                  <a:pt x="101600" y="33108"/>
                </a:lnTo>
                <a:lnTo>
                  <a:pt x="88900" y="33185"/>
                </a:lnTo>
                <a:lnTo>
                  <a:pt x="88900" y="40664"/>
                </a:lnTo>
                <a:lnTo>
                  <a:pt x="90833" y="42304"/>
                </a:lnTo>
                <a:lnTo>
                  <a:pt x="101600" y="37447"/>
                </a:lnTo>
                <a:close/>
              </a:path>
              <a:path w="3403600" h="64134">
                <a:moveTo>
                  <a:pt x="90833" y="42304"/>
                </a:moveTo>
                <a:lnTo>
                  <a:pt x="88900" y="40664"/>
                </a:lnTo>
                <a:lnTo>
                  <a:pt x="88900" y="43176"/>
                </a:lnTo>
                <a:lnTo>
                  <a:pt x="90833" y="42304"/>
                </a:lnTo>
                <a:close/>
              </a:path>
              <a:path w="3403600" h="64134">
                <a:moveTo>
                  <a:pt x="101600" y="51436"/>
                </a:moveTo>
                <a:lnTo>
                  <a:pt x="101600" y="37447"/>
                </a:lnTo>
                <a:lnTo>
                  <a:pt x="90833" y="42304"/>
                </a:lnTo>
                <a:lnTo>
                  <a:pt x="101600" y="51436"/>
                </a:lnTo>
                <a:close/>
              </a:path>
              <a:path w="3403600" h="64134">
                <a:moveTo>
                  <a:pt x="114300" y="7719"/>
                </a:moveTo>
                <a:lnTo>
                  <a:pt x="101600" y="1826"/>
                </a:lnTo>
                <a:lnTo>
                  <a:pt x="101600" y="5010"/>
                </a:lnTo>
                <a:lnTo>
                  <a:pt x="114300" y="7719"/>
                </a:lnTo>
                <a:close/>
              </a:path>
              <a:path w="3403600" h="64134">
                <a:moveTo>
                  <a:pt x="114300" y="16112"/>
                </a:moveTo>
                <a:lnTo>
                  <a:pt x="114300" y="11762"/>
                </a:lnTo>
                <a:lnTo>
                  <a:pt x="101600" y="12239"/>
                </a:lnTo>
                <a:lnTo>
                  <a:pt x="101600" y="14870"/>
                </a:lnTo>
                <a:lnTo>
                  <a:pt x="114300" y="16112"/>
                </a:lnTo>
                <a:close/>
              </a:path>
              <a:path w="3403600" h="64134">
                <a:moveTo>
                  <a:pt x="114300" y="52847"/>
                </a:moveTo>
                <a:lnTo>
                  <a:pt x="114300" y="16112"/>
                </a:lnTo>
                <a:lnTo>
                  <a:pt x="101600" y="17701"/>
                </a:lnTo>
                <a:lnTo>
                  <a:pt x="101600" y="59359"/>
                </a:lnTo>
                <a:lnTo>
                  <a:pt x="114300" y="52847"/>
                </a:lnTo>
                <a:close/>
              </a:path>
              <a:path w="3403600" h="64134">
                <a:moveTo>
                  <a:pt x="139700" y="11968"/>
                </a:moveTo>
                <a:lnTo>
                  <a:pt x="139700" y="9725"/>
                </a:lnTo>
                <a:lnTo>
                  <a:pt x="114300" y="9962"/>
                </a:lnTo>
                <a:lnTo>
                  <a:pt x="114300" y="15658"/>
                </a:lnTo>
                <a:lnTo>
                  <a:pt x="127000" y="12424"/>
                </a:lnTo>
                <a:lnTo>
                  <a:pt x="127000" y="18166"/>
                </a:lnTo>
                <a:lnTo>
                  <a:pt x="139700" y="11968"/>
                </a:lnTo>
                <a:close/>
              </a:path>
              <a:path w="3403600" h="64134">
                <a:moveTo>
                  <a:pt x="127000" y="53598"/>
                </a:moveTo>
                <a:lnTo>
                  <a:pt x="127000" y="19221"/>
                </a:lnTo>
                <a:lnTo>
                  <a:pt x="114300" y="19111"/>
                </a:lnTo>
                <a:lnTo>
                  <a:pt x="114300" y="51903"/>
                </a:lnTo>
                <a:lnTo>
                  <a:pt x="127000" y="53598"/>
                </a:lnTo>
                <a:close/>
              </a:path>
              <a:path w="3403600" h="64134">
                <a:moveTo>
                  <a:pt x="139700" y="55010"/>
                </a:moveTo>
                <a:lnTo>
                  <a:pt x="139700" y="19079"/>
                </a:lnTo>
                <a:lnTo>
                  <a:pt x="127000" y="18166"/>
                </a:lnTo>
                <a:lnTo>
                  <a:pt x="127000" y="55058"/>
                </a:lnTo>
                <a:lnTo>
                  <a:pt x="139700" y="55010"/>
                </a:lnTo>
                <a:close/>
              </a:path>
              <a:path w="3403600" h="64134">
                <a:moveTo>
                  <a:pt x="152400" y="46758"/>
                </a:moveTo>
                <a:lnTo>
                  <a:pt x="152400" y="8055"/>
                </a:lnTo>
                <a:lnTo>
                  <a:pt x="139700" y="14895"/>
                </a:lnTo>
                <a:lnTo>
                  <a:pt x="139700" y="49307"/>
                </a:lnTo>
                <a:lnTo>
                  <a:pt x="152400" y="46758"/>
                </a:lnTo>
                <a:close/>
              </a:path>
              <a:path w="3403600" h="64134">
                <a:moveTo>
                  <a:pt x="165100" y="37405"/>
                </a:moveTo>
                <a:lnTo>
                  <a:pt x="165100" y="10789"/>
                </a:lnTo>
                <a:lnTo>
                  <a:pt x="152400" y="4655"/>
                </a:lnTo>
                <a:lnTo>
                  <a:pt x="152400" y="38254"/>
                </a:lnTo>
                <a:lnTo>
                  <a:pt x="165100" y="37405"/>
                </a:lnTo>
                <a:close/>
              </a:path>
              <a:path w="3403600" h="64134">
                <a:moveTo>
                  <a:pt x="177800" y="51202"/>
                </a:moveTo>
                <a:lnTo>
                  <a:pt x="177800" y="48926"/>
                </a:lnTo>
                <a:lnTo>
                  <a:pt x="165100" y="46950"/>
                </a:lnTo>
                <a:lnTo>
                  <a:pt x="152400" y="42414"/>
                </a:lnTo>
                <a:lnTo>
                  <a:pt x="152400" y="53234"/>
                </a:lnTo>
                <a:lnTo>
                  <a:pt x="165100" y="55162"/>
                </a:lnTo>
                <a:lnTo>
                  <a:pt x="177800" y="51202"/>
                </a:lnTo>
                <a:close/>
              </a:path>
              <a:path w="3403600" h="64134">
                <a:moveTo>
                  <a:pt x="177800" y="44883"/>
                </a:moveTo>
                <a:lnTo>
                  <a:pt x="177800" y="20278"/>
                </a:lnTo>
                <a:lnTo>
                  <a:pt x="165100" y="17286"/>
                </a:lnTo>
                <a:lnTo>
                  <a:pt x="165100" y="42539"/>
                </a:lnTo>
                <a:lnTo>
                  <a:pt x="177800" y="44883"/>
                </a:lnTo>
                <a:close/>
              </a:path>
              <a:path w="3403600" h="64134">
                <a:moveTo>
                  <a:pt x="177800" y="56683"/>
                </a:moveTo>
                <a:lnTo>
                  <a:pt x="177800" y="55679"/>
                </a:lnTo>
                <a:lnTo>
                  <a:pt x="165100" y="56128"/>
                </a:lnTo>
                <a:lnTo>
                  <a:pt x="165100" y="56854"/>
                </a:lnTo>
                <a:lnTo>
                  <a:pt x="177800" y="56683"/>
                </a:lnTo>
                <a:close/>
              </a:path>
              <a:path w="3403600" h="64134">
                <a:moveTo>
                  <a:pt x="241300" y="11594"/>
                </a:moveTo>
                <a:lnTo>
                  <a:pt x="241300" y="8351"/>
                </a:lnTo>
                <a:lnTo>
                  <a:pt x="228600" y="8247"/>
                </a:lnTo>
                <a:lnTo>
                  <a:pt x="215900" y="11550"/>
                </a:lnTo>
                <a:lnTo>
                  <a:pt x="215900" y="22729"/>
                </a:lnTo>
                <a:lnTo>
                  <a:pt x="203200" y="24123"/>
                </a:lnTo>
                <a:lnTo>
                  <a:pt x="203200" y="23109"/>
                </a:lnTo>
                <a:lnTo>
                  <a:pt x="190500" y="24571"/>
                </a:lnTo>
                <a:lnTo>
                  <a:pt x="177800" y="23755"/>
                </a:lnTo>
                <a:lnTo>
                  <a:pt x="177800" y="52279"/>
                </a:lnTo>
                <a:lnTo>
                  <a:pt x="190500" y="54113"/>
                </a:lnTo>
                <a:lnTo>
                  <a:pt x="203200" y="52425"/>
                </a:lnTo>
                <a:lnTo>
                  <a:pt x="215900" y="56233"/>
                </a:lnTo>
                <a:lnTo>
                  <a:pt x="228600" y="55091"/>
                </a:lnTo>
                <a:lnTo>
                  <a:pt x="228600" y="17710"/>
                </a:lnTo>
                <a:lnTo>
                  <a:pt x="241300" y="11594"/>
                </a:lnTo>
                <a:close/>
              </a:path>
              <a:path w="3403600" h="64134">
                <a:moveTo>
                  <a:pt x="215900" y="8970"/>
                </a:moveTo>
                <a:lnTo>
                  <a:pt x="215900" y="3120"/>
                </a:lnTo>
                <a:lnTo>
                  <a:pt x="203200" y="6264"/>
                </a:lnTo>
                <a:lnTo>
                  <a:pt x="215900" y="8970"/>
                </a:lnTo>
                <a:close/>
              </a:path>
              <a:path w="3403600" h="64134">
                <a:moveTo>
                  <a:pt x="215900" y="22729"/>
                </a:moveTo>
                <a:lnTo>
                  <a:pt x="215900" y="15923"/>
                </a:lnTo>
                <a:lnTo>
                  <a:pt x="203200" y="20011"/>
                </a:lnTo>
                <a:lnTo>
                  <a:pt x="203200" y="24123"/>
                </a:lnTo>
                <a:lnTo>
                  <a:pt x="215900" y="22729"/>
                </a:lnTo>
                <a:close/>
              </a:path>
              <a:path w="3403600" h="64134">
                <a:moveTo>
                  <a:pt x="228600" y="6425"/>
                </a:moveTo>
                <a:lnTo>
                  <a:pt x="228600" y="4972"/>
                </a:lnTo>
                <a:lnTo>
                  <a:pt x="215900" y="5592"/>
                </a:lnTo>
                <a:lnTo>
                  <a:pt x="215900" y="6355"/>
                </a:lnTo>
                <a:lnTo>
                  <a:pt x="228600" y="6425"/>
                </a:lnTo>
                <a:close/>
              </a:path>
              <a:path w="3403600" h="64134">
                <a:moveTo>
                  <a:pt x="228600" y="59137"/>
                </a:moveTo>
                <a:lnTo>
                  <a:pt x="228600" y="57748"/>
                </a:lnTo>
                <a:lnTo>
                  <a:pt x="215900" y="58375"/>
                </a:lnTo>
                <a:lnTo>
                  <a:pt x="228600" y="59137"/>
                </a:lnTo>
                <a:close/>
              </a:path>
              <a:path w="3403600" h="64134">
                <a:moveTo>
                  <a:pt x="254000" y="51152"/>
                </a:moveTo>
                <a:lnTo>
                  <a:pt x="254000" y="18609"/>
                </a:lnTo>
                <a:lnTo>
                  <a:pt x="228600" y="17710"/>
                </a:lnTo>
                <a:lnTo>
                  <a:pt x="228600" y="47976"/>
                </a:lnTo>
                <a:lnTo>
                  <a:pt x="241300" y="47252"/>
                </a:lnTo>
                <a:lnTo>
                  <a:pt x="241300" y="48945"/>
                </a:lnTo>
                <a:lnTo>
                  <a:pt x="254000" y="51152"/>
                </a:lnTo>
                <a:close/>
              </a:path>
              <a:path w="3403600" h="64134">
                <a:moveTo>
                  <a:pt x="241300" y="51504"/>
                </a:moveTo>
                <a:lnTo>
                  <a:pt x="228600" y="47976"/>
                </a:lnTo>
                <a:lnTo>
                  <a:pt x="228600" y="55091"/>
                </a:lnTo>
                <a:lnTo>
                  <a:pt x="241300" y="51504"/>
                </a:lnTo>
                <a:close/>
              </a:path>
              <a:path w="3403600" h="64134">
                <a:moveTo>
                  <a:pt x="266700" y="21245"/>
                </a:moveTo>
                <a:lnTo>
                  <a:pt x="266700" y="7503"/>
                </a:lnTo>
                <a:lnTo>
                  <a:pt x="254000" y="4135"/>
                </a:lnTo>
                <a:lnTo>
                  <a:pt x="254000" y="22898"/>
                </a:lnTo>
                <a:lnTo>
                  <a:pt x="266700" y="21245"/>
                </a:lnTo>
                <a:close/>
              </a:path>
              <a:path w="3403600" h="64134">
                <a:moveTo>
                  <a:pt x="266700" y="25210"/>
                </a:moveTo>
                <a:lnTo>
                  <a:pt x="266700" y="21245"/>
                </a:lnTo>
                <a:lnTo>
                  <a:pt x="254000" y="23639"/>
                </a:lnTo>
                <a:lnTo>
                  <a:pt x="266700" y="25210"/>
                </a:lnTo>
                <a:close/>
              </a:path>
              <a:path w="3403600" h="64134">
                <a:moveTo>
                  <a:pt x="292100" y="48783"/>
                </a:moveTo>
                <a:lnTo>
                  <a:pt x="292100" y="38342"/>
                </a:lnTo>
                <a:lnTo>
                  <a:pt x="279400" y="31322"/>
                </a:lnTo>
                <a:lnTo>
                  <a:pt x="279400" y="47891"/>
                </a:lnTo>
                <a:lnTo>
                  <a:pt x="277035" y="48359"/>
                </a:lnTo>
                <a:lnTo>
                  <a:pt x="266700" y="51532"/>
                </a:lnTo>
                <a:lnTo>
                  <a:pt x="266700" y="27672"/>
                </a:lnTo>
                <a:lnTo>
                  <a:pt x="254000" y="27145"/>
                </a:lnTo>
                <a:lnTo>
                  <a:pt x="254000" y="51968"/>
                </a:lnTo>
                <a:lnTo>
                  <a:pt x="279400" y="55655"/>
                </a:lnTo>
                <a:lnTo>
                  <a:pt x="292100" y="48783"/>
                </a:lnTo>
                <a:close/>
              </a:path>
              <a:path w="3403600" h="64134">
                <a:moveTo>
                  <a:pt x="279400" y="4097"/>
                </a:moveTo>
                <a:lnTo>
                  <a:pt x="266700" y="4316"/>
                </a:lnTo>
                <a:lnTo>
                  <a:pt x="266700" y="7998"/>
                </a:lnTo>
                <a:lnTo>
                  <a:pt x="279400" y="4097"/>
                </a:lnTo>
                <a:close/>
              </a:path>
              <a:path w="3403600" h="64134">
                <a:moveTo>
                  <a:pt x="279400" y="47633"/>
                </a:moveTo>
                <a:lnTo>
                  <a:pt x="279400" y="8022"/>
                </a:lnTo>
                <a:lnTo>
                  <a:pt x="266700" y="10561"/>
                </a:lnTo>
                <a:lnTo>
                  <a:pt x="266700" y="50404"/>
                </a:lnTo>
                <a:lnTo>
                  <a:pt x="277035" y="48359"/>
                </a:lnTo>
                <a:lnTo>
                  <a:pt x="279400" y="47633"/>
                </a:lnTo>
                <a:close/>
              </a:path>
              <a:path w="3403600" h="64134">
                <a:moveTo>
                  <a:pt x="279400" y="47891"/>
                </a:moveTo>
                <a:lnTo>
                  <a:pt x="279400" y="47633"/>
                </a:lnTo>
                <a:lnTo>
                  <a:pt x="277035" y="48359"/>
                </a:lnTo>
                <a:lnTo>
                  <a:pt x="279400" y="47891"/>
                </a:lnTo>
                <a:close/>
              </a:path>
              <a:path w="3403600" h="64134">
                <a:moveTo>
                  <a:pt x="304800" y="34370"/>
                </a:moveTo>
                <a:lnTo>
                  <a:pt x="304800" y="13077"/>
                </a:lnTo>
                <a:lnTo>
                  <a:pt x="292100" y="11905"/>
                </a:lnTo>
                <a:lnTo>
                  <a:pt x="292100" y="4819"/>
                </a:lnTo>
                <a:lnTo>
                  <a:pt x="279400" y="11072"/>
                </a:lnTo>
                <a:lnTo>
                  <a:pt x="279400" y="31322"/>
                </a:lnTo>
                <a:lnTo>
                  <a:pt x="292100" y="30625"/>
                </a:lnTo>
                <a:lnTo>
                  <a:pt x="304800" y="34370"/>
                </a:lnTo>
                <a:close/>
              </a:path>
              <a:path w="3403600" h="64134">
                <a:moveTo>
                  <a:pt x="317500" y="49314"/>
                </a:moveTo>
                <a:lnTo>
                  <a:pt x="317500" y="18051"/>
                </a:lnTo>
                <a:lnTo>
                  <a:pt x="304800" y="19876"/>
                </a:lnTo>
                <a:lnTo>
                  <a:pt x="304800" y="42843"/>
                </a:lnTo>
                <a:lnTo>
                  <a:pt x="292100" y="37466"/>
                </a:lnTo>
                <a:lnTo>
                  <a:pt x="292100" y="51533"/>
                </a:lnTo>
                <a:lnTo>
                  <a:pt x="304800" y="55808"/>
                </a:lnTo>
                <a:lnTo>
                  <a:pt x="317500" y="49314"/>
                </a:lnTo>
                <a:close/>
              </a:path>
              <a:path w="3403600" h="64134">
                <a:moveTo>
                  <a:pt x="330200" y="16252"/>
                </a:moveTo>
                <a:lnTo>
                  <a:pt x="330200" y="7672"/>
                </a:lnTo>
                <a:lnTo>
                  <a:pt x="317500" y="3173"/>
                </a:lnTo>
                <a:lnTo>
                  <a:pt x="317500" y="18432"/>
                </a:lnTo>
                <a:lnTo>
                  <a:pt x="330200" y="16252"/>
                </a:lnTo>
                <a:close/>
              </a:path>
              <a:path w="3403600" h="64134">
                <a:moveTo>
                  <a:pt x="368300" y="50630"/>
                </a:moveTo>
                <a:lnTo>
                  <a:pt x="368300" y="20076"/>
                </a:lnTo>
                <a:lnTo>
                  <a:pt x="342900" y="18356"/>
                </a:lnTo>
                <a:lnTo>
                  <a:pt x="342900" y="9989"/>
                </a:lnTo>
                <a:lnTo>
                  <a:pt x="330200" y="14977"/>
                </a:lnTo>
                <a:lnTo>
                  <a:pt x="330200" y="20767"/>
                </a:lnTo>
                <a:lnTo>
                  <a:pt x="317500" y="18432"/>
                </a:lnTo>
                <a:lnTo>
                  <a:pt x="317500" y="52132"/>
                </a:lnTo>
                <a:lnTo>
                  <a:pt x="330200" y="55248"/>
                </a:lnTo>
                <a:lnTo>
                  <a:pt x="342900" y="49649"/>
                </a:lnTo>
                <a:lnTo>
                  <a:pt x="355600" y="54742"/>
                </a:lnTo>
                <a:lnTo>
                  <a:pt x="355600" y="54294"/>
                </a:lnTo>
                <a:lnTo>
                  <a:pt x="368300" y="50630"/>
                </a:lnTo>
                <a:close/>
              </a:path>
              <a:path w="3403600" h="64134">
                <a:moveTo>
                  <a:pt x="355600" y="15800"/>
                </a:moveTo>
                <a:lnTo>
                  <a:pt x="355600" y="13226"/>
                </a:lnTo>
                <a:lnTo>
                  <a:pt x="342900" y="12006"/>
                </a:lnTo>
                <a:lnTo>
                  <a:pt x="342900" y="16477"/>
                </a:lnTo>
                <a:lnTo>
                  <a:pt x="355600" y="15800"/>
                </a:lnTo>
                <a:close/>
              </a:path>
              <a:path w="3403600" h="64134">
                <a:moveTo>
                  <a:pt x="393700" y="54004"/>
                </a:moveTo>
                <a:lnTo>
                  <a:pt x="393700" y="12008"/>
                </a:lnTo>
                <a:lnTo>
                  <a:pt x="381000" y="15694"/>
                </a:lnTo>
                <a:lnTo>
                  <a:pt x="381000" y="4933"/>
                </a:lnTo>
                <a:lnTo>
                  <a:pt x="368300" y="8341"/>
                </a:lnTo>
                <a:lnTo>
                  <a:pt x="368300" y="49048"/>
                </a:lnTo>
                <a:lnTo>
                  <a:pt x="381000" y="52652"/>
                </a:lnTo>
                <a:lnTo>
                  <a:pt x="393700" y="54004"/>
                </a:lnTo>
                <a:close/>
              </a:path>
              <a:path w="3403600" h="64134">
                <a:moveTo>
                  <a:pt x="393700" y="10447"/>
                </a:moveTo>
                <a:lnTo>
                  <a:pt x="381000" y="9412"/>
                </a:lnTo>
                <a:lnTo>
                  <a:pt x="381000" y="13228"/>
                </a:lnTo>
                <a:lnTo>
                  <a:pt x="393700" y="10447"/>
                </a:lnTo>
                <a:close/>
              </a:path>
              <a:path w="3403600" h="64134">
                <a:moveTo>
                  <a:pt x="431800" y="51872"/>
                </a:moveTo>
                <a:lnTo>
                  <a:pt x="431800" y="13106"/>
                </a:lnTo>
                <a:lnTo>
                  <a:pt x="419100" y="18020"/>
                </a:lnTo>
                <a:lnTo>
                  <a:pt x="419100" y="20231"/>
                </a:lnTo>
                <a:lnTo>
                  <a:pt x="416435" y="18107"/>
                </a:lnTo>
                <a:lnTo>
                  <a:pt x="406400" y="18432"/>
                </a:lnTo>
                <a:lnTo>
                  <a:pt x="393700" y="10790"/>
                </a:lnTo>
                <a:lnTo>
                  <a:pt x="393700" y="54551"/>
                </a:lnTo>
                <a:lnTo>
                  <a:pt x="406400" y="54529"/>
                </a:lnTo>
                <a:lnTo>
                  <a:pt x="406400" y="50105"/>
                </a:lnTo>
                <a:lnTo>
                  <a:pt x="419100" y="55131"/>
                </a:lnTo>
                <a:lnTo>
                  <a:pt x="431800" y="51872"/>
                </a:lnTo>
                <a:close/>
              </a:path>
              <a:path w="3403600" h="64134">
                <a:moveTo>
                  <a:pt x="419100" y="18020"/>
                </a:moveTo>
                <a:lnTo>
                  <a:pt x="419100" y="15086"/>
                </a:lnTo>
                <a:lnTo>
                  <a:pt x="406400" y="10107"/>
                </a:lnTo>
                <a:lnTo>
                  <a:pt x="416435" y="18107"/>
                </a:lnTo>
                <a:lnTo>
                  <a:pt x="419100" y="18020"/>
                </a:lnTo>
                <a:close/>
              </a:path>
              <a:path w="3403600" h="64134">
                <a:moveTo>
                  <a:pt x="444500" y="18984"/>
                </a:moveTo>
                <a:lnTo>
                  <a:pt x="444500" y="14758"/>
                </a:lnTo>
                <a:lnTo>
                  <a:pt x="431800" y="9991"/>
                </a:lnTo>
                <a:lnTo>
                  <a:pt x="431800" y="17254"/>
                </a:lnTo>
                <a:lnTo>
                  <a:pt x="444500" y="18984"/>
                </a:lnTo>
                <a:close/>
              </a:path>
              <a:path w="3403600" h="64134">
                <a:moveTo>
                  <a:pt x="444500" y="42129"/>
                </a:moveTo>
                <a:lnTo>
                  <a:pt x="444500" y="18984"/>
                </a:lnTo>
                <a:lnTo>
                  <a:pt x="431800" y="19187"/>
                </a:lnTo>
                <a:lnTo>
                  <a:pt x="431800" y="40143"/>
                </a:lnTo>
                <a:lnTo>
                  <a:pt x="444500" y="42129"/>
                </a:lnTo>
                <a:close/>
              </a:path>
              <a:path w="3403600" h="64134">
                <a:moveTo>
                  <a:pt x="482600" y="15070"/>
                </a:moveTo>
                <a:lnTo>
                  <a:pt x="482600" y="10327"/>
                </a:lnTo>
                <a:lnTo>
                  <a:pt x="469900" y="5223"/>
                </a:lnTo>
                <a:lnTo>
                  <a:pt x="469900" y="6568"/>
                </a:lnTo>
                <a:lnTo>
                  <a:pt x="457200" y="9368"/>
                </a:lnTo>
                <a:lnTo>
                  <a:pt x="457200" y="7329"/>
                </a:lnTo>
                <a:lnTo>
                  <a:pt x="444500" y="14955"/>
                </a:lnTo>
                <a:lnTo>
                  <a:pt x="444500" y="21291"/>
                </a:lnTo>
                <a:lnTo>
                  <a:pt x="457200" y="15427"/>
                </a:lnTo>
                <a:lnTo>
                  <a:pt x="482600" y="15070"/>
                </a:lnTo>
                <a:close/>
              </a:path>
              <a:path w="3403600" h="64134">
                <a:moveTo>
                  <a:pt x="495300" y="36508"/>
                </a:moveTo>
                <a:lnTo>
                  <a:pt x="495300" y="20239"/>
                </a:lnTo>
                <a:lnTo>
                  <a:pt x="482600" y="9516"/>
                </a:lnTo>
                <a:lnTo>
                  <a:pt x="482600" y="17344"/>
                </a:lnTo>
                <a:lnTo>
                  <a:pt x="469900" y="20383"/>
                </a:lnTo>
                <a:lnTo>
                  <a:pt x="444500" y="22320"/>
                </a:lnTo>
                <a:lnTo>
                  <a:pt x="444500" y="53793"/>
                </a:lnTo>
                <a:lnTo>
                  <a:pt x="457200" y="53146"/>
                </a:lnTo>
                <a:lnTo>
                  <a:pt x="457200" y="48812"/>
                </a:lnTo>
                <a:lnTo>
                  <a:pt x="469900" y="57169"/>
                </a:lnTo>
                <a:lnTo>
                  <a:pt x="482600" y="49629"/>
                </a:lnTo>
                <a:lnTo>
                  <a:pt x="495300" y="36508"/>
                </a:lnTo>
                <a:close/>
              </a:path>
              <a:path w="3403600" h="64134">
                <a:moveTo>
                  <a:pt x="461646" y="5699"/>
                </a:moveTo>
                <a:lnTo>
                  <a:pt x="457200" y="5231"/>
                </a:lnTo>
                <a:lnTo>
                  <a:pt x="457200" y="7329"/>
                </a:lnTo>
                <a:lnTo>
                  <a:pt x="461646" y="5699"/>
                </a:lnTo>
                <a:close/>
              </a:path>
              <a:path w="3403600" h="64134">
                <a:moveTo>
                  <a:pt x="469900" y="6568"/>
                </a:moveTo>
                <a:lnTo>
                  <a:pt x="469900" y="2674"/>
                </a:lnTo>
                <a:lnTo>
                  <a:pt x="461646" y="5699"/>
                </a:lnTo>
                <a:lnTo>
                  <a:pt x="469900" y="6568"/>
                </a:lnTo>
                <a:close/>
              </a:path>
              <a:path w="3403600" h="64134">
                <a:moveTo>
                  <a:pt x="520700" y="54973"/>
                </a:moveTo>
                <a:lnTo>
                  <a:pt x="520700" y="46345"/>
                </a:lnTo>
                <a:lnTo>
                  <a:pt x="508000" y="50751"/>
                </a:lnTo>
                <a:lnTo>
                  <a:pt x="508000" y="6076"/>
                </a:lnTo>
                <a:lnTo>
                  <a:pt x="495300" y="10373"/>
                </a:lnTo>
                <a:lnTo>
                  <a:pt x="495300" y="53099"/>
                </a:lnTo>
                <a:lnTo>
                  <a:pt x="520700" y="54973"/>
                </a:lnTo>
                <a:close/>
              </a:path>
              <a:path w="3403600" h="64134">
                <a:moveTo>
                  <a:pt x="546100" y="54580"/>
                </a:moveTo>
                <a:lnTo>
                  <a:pt x="546100" y="48508"/>
                </a:lnTo>
                <a:lnTo>
                  <a:pt x="533400" y="49450"/>
                </a:lnTo>
                <a:lnTo>
                  <a:pt x="533400" y="18006"/>
                </a:lnTo>
                <a:lnTo>
                  <a:pt x="520700" y="18006"/>
                </a:lnTo>
                <a:lnTo>
                  <a:pt x="508000" y="14378"/>
                </a:lnTo>
                <a:lnTo>
                  <a:pt x="508000" y="48555"/>
                </a:lnTo>
                <a:lnTo>
                  <a:pt x="520700" y="46345"/>
                </a:lnTo>
                <a:lnTo>
                  <a:pt x="520700" y="54973"/>
                </a:lnTo>
                <a:lnTo>
                  <a:pt x="533400" y="54233"/>
                </a:lnTo>
                <a:lnTo>
                  <a:pt x="546100" y="54580"/>
                </a:lnTo>
                <a:close/>
              </a:path>
              <a:path w="3403600" h="64134">
                <a:moveTo>
                  <a:pt x="558800" y="8470"/>
                </a:moveTo>
                <a:lnTo>
                  <a:pt x="546100" y="4408"/>
                </a:lnTo>
                <a:lnTo>
                  <a:pt x="533400" y="6830"/>
                </a:lnTo>
                <a:lnTo>
                  <a:pt x="533400" y="12956"/>
                </a:lnTo>
                <a:lnTo>
                  <a:pt x="546100" y="10576"/>
                </a:lnTo>
                <a:lnTo>
                  <a:pt x="546100" y="17182"/>
                </a:lnTo>
                <a:lnTo>
                  <a:pt x="558800" y="8470"/>
                </a:lnTo>
                <a:close/>
              </a:path>
              <a:path w="3403600" h="64134">
                <a:moveTo>
                  <a:pt x="546100" y="48508"/>
                </a:moveTo>
                <a:lnTo>
                  <a:pt x="546100" y="21668"/>
                </a:lnTo>
                <a:lnTo>
                  <a:pt x="533400" y="12956"/>
                </a:lnTo>
                <a:lnTo>
                  <a:pt x="533400" y="48166"/>
                </a:lnTo>
                <a:lnTo>
                  <a:pt x="546100" y="48508"/>
                </a:lnTo>
                <a:close/>
              </a:path>
              <a:path w="3403600" h="64134">
                <a:moveTo>
                  <a:pt x="584200" y="16704"/>
                </a:moveTo>
                <a:lnTo>
                  <a:pt x="584200" y="13477"/>
                </a:lnTo>
                <a:lnTo>
                  <a:pt x="558800" y="17876"/>
                </a:lnTo>
                <a:lnTo>
                  <a:pt x="546100" y="17182"/>
                </a:lnTo>
                <a:lnTo>
                  <a:pt x="546100" y="53651"/>
                </a:lnTo>
                <a:lnTo>
                  <a:pt x="558800" y="49079"/>
                </a:lnTo>
                <a:lnTo>
                  <a:pt x="558800" y="59649"/>
                </a:lnTo>
                <a:lnTo>
                  <a:pt x="571500" y="54212"/>
                </a:lnTo>
                <a:lnTo>
                  <a:pt x="571500" y="20019"/>
                </a:lnTo>
                <a:lnTo>
                  <a:pt x="584200" y="16704"/>
                </a:lnTo>
                <a:close/>
              </a:path>
              <a:path w="3403600" h="64134">
                <a:moveTo>
                  <a:pt x="584200" y="13477"/>
                </a:moveTo>
                <a:lnTo>
                  <a:pt x="584200" y="3296"/>
                </a:lnTo>
                <a:lnTo>
                  <a:pt x="571500" y="4044"/>
                </a:lnTo>
                <a:lnTo>
                  <a:pt x="571500" y="6911"/>
                </a:lnTo>
                <a:lnTo>
                  <a:pt x="584200" y="13477"/>
                </a:lnTo>
                <a:close/>
              </a:path>
              <a:path w="3403600" h="64134">
                <a:moveTo>
                  <a:pt x="584200" y="53680"/>
                </a:moveTo>
                <a:lnTo>
                  <a:pt x="584200" y="18888"/>
                </a:lnTo>
                <a:lnTo>
                  <a:pt x="571500" y="20019"/>
                </a:lnTo>
                <a:lnTo>
                  <a:pt x="571500" y="50550"/>
                </a:lnTo>
                <a:lnTo>
                  <a:pt x="584200" y="53680"/>
                </a:lnTo>
                <a:close/>
              </a:path>
              <a:path w="3403600" h="64134">
                <a:moveTo>
                  <a:pt x="596900" y="51018"/>
                </a:moveTo>
                <a:lnTo>
                  <a:pt x="596900" y="11988"/>
                </a:lnTo>
                <a:lnTo>
                  <a:pt x="584200" y="13158"/>
                </a:lnTo>
                <a:lnTo>
                  <a:pt x="584200" y="56277"/>
                </a:lnTo>
                <a:lnTo>
                  <a:pt x="596900" y="51018"/>
                </a:lnTo>
                <a:close/>
              </a:path>
              <a:path w="3403600" h="64134">
                <a:moveTo>
                  <a:pt x="609600" y="15351"/>
                </a:moveTo>
                <a:lnTo>
                  <a:pt x="609600" y="12544"/>
                </a:lnTo>
                <a:lnTo>
                  <a:pt x="596900" y="13824"/>
                </a:lnTo>
                <a:lnTo>
                  <a:pt x="607935" y="15383"/>
                </a:lnTo>
                <a:lnTo>
                  <a:pt x="609600" y="15351"/>
                </a:lnTo>
                <a:close/>
              </a:path>
              <a:path w="3403600" h="64134">
                <a:moveTo>
                  <a:pt x="622300" y="50251"/>
                </a:moveTo>
                <a:lnTo>
                  <a:pt x="622300" y="22267"/>
                </a:lnTo>
                <a:lnTo>
                  <a:pt x="609600" y="19093"/>
                </a:lnTo>
                <a:lnTo>
                  <a:pt x="596900" y="19725"/>
                </a:lnTo>
                <a:lnTo>
                  <a:pt x="596900" y="25242"/>
                </a:lnTo>
                <a:lnTo>
                  <a:pt x="609600" y="25228"/>
                </a:lnTo>
                <a:lnTo>
                  <a:pt x="609600" y="46043"/>
                </a:lnTo>
                <a:lnTo>
                  <a:pt x="622300" y="50251"/>
                </a:lnTo>
                <a:close/>
              </a:path>
              <a:path w="3403600" h="64134">
                <a:moveTo>
                  <a:pt x="609600" y="46043"/>
                </a:moveTo>
                <a:lnTo>
                  <a:pt x="609600" y="28070"/>
                </a:lnTo>
                <a:lnTo>
                  <a:pt x="596900" y="30942"/>
                </a:lnTo>
                <a:lnTo>
                  <a:pt x="596900" y="45272"/>
                </a:lnTo>
                <a:lnTo>
                  <a:pt x="609600" y="46043"/>
                </a:lnTo>
                <a:close/>
              </a:path>
              <a:path w="3403600" h="64134">
                <a:moveTo>
                  <a:pt x="609600" y="15618"/>
                </a:moveTo>
                <a:lnTo>
                  <a:pt x="609600" y="15351"/>
                </a:lnTo>
                <a:lnTo>
                  <a:pt x="607935" y="15383"/>
                </a:lnTo>
                <a:lnTo>
                  <a:pt x="609600" y="15618"/>
                </a:lnTo>
                <a:close/>
              </a:path>
              <a:path w="3403600" h="64134">
                <a:moveTo>
                  <a:pt x="622300" y="9062"/>
                </a:moveTo>
                <a:lnTo>
                  <a:pt x="622300" y="4781"/>
                </a:lnTo>
                <a:lnTo>
                  <a:pt x="609600" y="5472"/>
                </a:lnTo>
                <a:lnTo>
                  <a:pt x="609600" y="8096"/>
                </a:lnTo>
                <a:lnTo>
                  <a:pt x="622300" y="9062"/>
                </a:lnTo>
                <a:close/>
              </a:path>
              <a:path w="3403600" h="64134">
                <a:moveTo>
                  <a:pt x="660400" y="56226"/>
                </a:moveTo>
                <a:lnTo>
                  <a:pt x="660400" y="8237"/>
                </a:lnTo>
                <a:lnTo>
                  <a:pt x="647700" y="15068"/>
                </a:lnTo>
                <a:lnTo>
                  <a:pt x="635000" y="18812"/>
                </a:lnTo>
                <a:lnTo>
                  <a:pt x="635000" y="18550"/>
                </a:lnTo>
                <a:lnTo>
                  <a:pt x="622300" y="13382"/>
                </a:lnTo>
                <a:lnTo>
                  <a:pt x="622300" y="54820"/>
                </a:lnTo>
                <a:lnTo>
                  <a:pt x="635000" y="53367"/>
                </a:lnTo>
                <a:lnTo>
                  <a:pt x="660400" y="56226"/>
                </a:lnTo>
                <a:close/>
              </a:path>
              <a:path w="3403600" h="64134">
                <a:moveTo>
                  <a:pt x="647700" y="7817"/>
                </a:moveTo>
                <a:lnTo>
                  <a:pt x="647700" y="5189"/>
                </a:lnTo>
                <a:lnTo>
                  <a:pt x="635000" y="3897"/>
                </a:lnTo>
                <a:lnTo>
                  <a:pt x="635000" y="7861"/>
                </a:lnTo>
                <a:lnTo>
                  <a:pt x="647700" y="7817"/>
                </a:lnTo>
                <a:close/>
              </a:path>
              <a:path w="3403600" h="64134">
                <a:moveTo>
                  <a:pt x="685800" y="11229"/>
                </a:moveTo>
                <a:lnTo>
                  <a:pt x="673100" y="7131"/>
                </a:lnTo>
                <a:lnTo>
                  <a:pt x="660400" y="10181"/>
                </a:lnTo>
                <a:lnTo>
                  <a:pt x="660400" y="12530"/>
                </a:lnTo>
                <a:lnTo>
                  <a:pt x="673100" y="14249"/>
                </a:lnTo>
                <a:lnTo>
                  <a:pt x="673100" y="17883"/>
                </a:lnTo>
                <a:lnTo>
                  <a:pt x="685800" y="11229"/>
                </a:lnTo>
                <a:close/>
              </a:path>
              <a:path w="3403600" h="64134">
                <a:moveTo>
                  <a:pt x="673100" y="49601"/>
                </a:moveTo>
                <a:lnTo>
                  <a:pt x="673100" y="14249"/>
                </a:lnTo>
                <a:lnTo>
                  <a:pt x="660400" y="19545"/>
                </a:lnTo>
                <a:lnTo>
                  <a:pt x="660400" y="48880"/>
                </a:lnTo>
                <a:lnTo>
                  <a:pt x="673100" y="49601"/>
                </a:lnTo>
                <a:close/>
              </a:path>
              <a:path w="3403600" h="64134">
                <a:moveTo>
                  <a:pt x="685800" y="42885"/>
                </a:moveTo>
                <a:lnTo>
                  <a:pt x="685800" y="22500"/>
                </a:lnTo>
                <a:lnTo>
                  <a:pt x="673100" y="17883"/>
                </a:lnTo>
                <a:lnTo>
                  <a:pt x="673100" y="44331"/>
                </a:lnTo>
                <a:lnTo>
                  <a:pt x="685800" y="42885"/>
                </a:lnTo>
                <a:close/>
              </a:path>
              <a:path w="3403600" h="64134">
                <a:moveTo>
                  <a:pt x="698500" y="56627"/>
                </a:moveTo>
                <a:lnTo>
                  <a:pt x="698500" y="22047"/>
                </a:lnTo>
                <a:lnTo>
                  <a:pt x="685800" y="26969"/>
                </a:lnTo>
                <a:lnTo>
                  <a:pt x="685800" y="45162"/>
                </a:lnTo>
                <a:lnTo>
                  <a:pt x="673100" y="46117"/>
                </a:lnTo>
                <a:lnTo>
                  <a:pt x="673100" y="54250"/>
                </a:lnTo>
                <a:lnTo>
                  <a:pt x="698500" y="56627"/>
                </a:lnTo>
                <a:close/>
              </a:path>
              <a:path w="3403600" h="64134">
                <a:moveTo>
                  <a:pt x="698500" y="13948"/>
                </a:moveTo>
                <a:lnTo>
                  <a:pt x="698500" y="11310"/>
                </a:lnTo>
                <a:lnTo>
                  <a:pt x="685800" y="8888"/>
                </a:lnTo>
                <a:lnTo>
                  <a:pt x="698500" y="13948"/>
                </a:lnTo>
                <a:close/>
              </a:path>
              <a:path w="3403600" h="64134">
                <a:moveTo>
                  <a:pt x="698500" y="18356"/>
                </a:moveTo>
                <a:lnTo>
                  <a:pt x="698500" y="17357"/>
                </a:lnTo>
                <a:lnTo>
                  <a:pt x="685800" y="16417"/>
                </a:lnTo>
                <a:lnTo>
                  <a:pt x="685800" y="18385"/>
                </a:lnTo>
                <a:lnTo>
                  <a:pt x="698500" y="18356"/>
                </a:lnTo>
                <a:close/>
              </a:path>
              <a:path w="3403600" h="64134">
                <a:moveTo>
                  <a:pt x="711200" y="38452"/>
                </a:moveTo>
                <a:lnTo>
                  <a:pt x="711200" y="11245"/>
                </a:lnTo>
                <a:lnTo>
                  <a:pt x="698500" y="7960"/>
                </a:lnTo>
                <a:lnTo>
                  <a:pt x="698500" y="35808"/>
                </a:lnTo>
                <a:lnTo>
                  <a:pt x="711200" y="38452"/>
                </a:lnTo>
                <a:close/>
              </a:path>
              <a:path w="3403600" h="64134">
                <a:moveTo>
                  <a:pt x="711200" y="50622"/>
                </a:moveTo>
                <a:lnTo>
                  <a:pt x="711200" y="38452"/>
                </a:lnTo>
                <a:lnTo>
                  <a:pt x="698500" y="37647"/>
                </a:lnTo>
                <a:lnTo>
                  <a:pt x="698500" y="53290"/>
                </a:lnTo>
                <a:lnTo>
                  <a:pt x="711200" y="50622"/>
                </a:lnTo>
                <a:close/>
              </a:path>
              <a:path w="3403600" h="64134">
                <a:moveTo>
                  <a:pt x="711200" y="63762"/>
                </a:moveTo>
                <a:lnTo>
                  <a:pt x="711200" y="56188"/>
                </a:lnTo>
                <a:lnTo>
                  <a:pt x="698500" y="58964"/>
                </a:lnTo>
                <a:lnTo>
                  <a:pt x="711200" y="63762"/>
                </a:lnTo>
                <a:close/>
              </a:path>
              <a:path w="3403600" h="64134">
                <a:moveTo>
                  <a:pt x="723900" y="3147"/>
                </a:moveTo>
                <a:lnTo>
                  <a:pt x="711200" y="0"/>
                </a:lnTo>
                <a:lnTo>
                  <a:pt x="711200" y="4636"/>
                </a:lnTo>
                <a:lnTo>
                  <a:pt x="723900" y="3147"/>
                </a:lnTo>
                <a:close/>
              </a:path>
              <a:path w="3403600" h="64134">
                <a:moveTo>
                  <a:pt x="723900" y="50232"/>
                </a:moveTo>
                <a:lnTo>
                  <a:pt x="723900" y="5397"/>
                </a:lnTo>
                <a:lnTo>
                  <a:pt x="711200" y="10438"/>
                </a:lnTo>
                <a:lnTo>
                  <a:pt x="711200" y="48531"/>
                </a:lnTo>
                <a:lnTo>
                  <a:pt x="723900" y="50232"/>
                </a:lnTo>
                <a:close/>
              </a:path>
              <a:path w="3403600" h="64134">
                <a:moveTo>
                  <a:pt x="736600" y="51553"/>
                </a:moveTo>
                <a:lnTo>
                  <a:pt x="736600" y="14902"/>
                </a:lnTo>
                <a:lnTo>
                  <a:pt x="723900" y="10954"/>
                </a:lnTo>
                <a:lnTo>
                  <a:pt x="723900" y="51588"/>
                </a:lnTo>
                <a:lnTo>
                  <a:pt x="736600" y="51553"/>
                </a:lnTo>
                <a:close/>
              </a:path>
              <a:path w="3403600" h="64134">
                <a:moveTo>
                  <a:pt x="749300" y="6568"/>
                </a:moveTo>
                <a:lnTo>
                  <a:pt x="736600" y="5580"/>
                </a:lnTo>
                <a:lnTo>
                  <a:pt x="736600" y="9117"/>
                </a:lnTo>
                <a:lnTo>
                  <a:pt x="749300" y="6568"/>
                </a:lnTo>
                <a:close/>
              </a:path>
              <a:path w="3403600" h="64134">
                <a:moveTo>
                  <a:pt x="749300" y="50942"/>
                </a:moveTo>
                <a:lnTo>
                  <a:pt x="749300" y="17896"/>
                </a:lnTo>
                <a:lnTo>
                  <a:pt x="736600" y="19800"/>
                </a:lnTo>
                <a:lnTo>
                  <a:pt x="736600" y="57143"/>
                </a:lnTo>
                <a:lnTo>
                  <a:pt x="749300" y="50942"/>
                </a:lnTo>
                <a:close/>
              </a:path>
              <a:path w="3403600" h="64134">
                <a:moveTo>
                  <a:pt x="762000" y="11818"/>
                </a:moveTo>
                <a:lnTo>
                  <a:pt x="762000" y="10485"/>
                </a:lnTo>
                <a:lnTo>
                  <a:pt x="749300" y="11117"/>
                </a:lnTo>
                <a:lnTo>
                  <a:pt x="762000" y="11818"/>
                </a:lnTo>
                <a:close/>
              </a:path>
              <a:path w="3403600" h="64134">
                <a:moveTo>
                  <a:pt x="762000" y="22585"/>
                </a:moveTo>
                <a:lnTo>
                  <a:pt x="762000" y="16950"/>
                </a:lnTo>
                <a:lnTo>
                  <a:pt x="749300" y="16455"/>
                </a:lnTo>
                <a:lnTo>
                  <a:pt x="749300" y="23886"/>
                </a:lnTo>
                <a:lnTo>
                  <a:pt x="762000" y="22585"/>
                </a:lnTo>
                <a:close/>
              </a:path>
              <a:path w="3403600" h="64134">
                <a:moveTo>
                  <a:pt x="787400" y="52953"/>
                </a:moveTo>
                <a:lnTo>
                  <a:pt x="787400" y="15732"/>
                </a:lnTo>
                <a:lnTo>
                  <a:pt x="774700" y="17880"/>
                </a:lnTo>
                <a:lnTo>
                  <a:pt x="774700" y="15214"/>
                </a:lnTo>
                <a:lnTo>
                  <a:pt x="762000" y="10991"/>
                </a:lnTo>
                <a:lnTo>
                  <a:pt x="762000" y="22585"/>
                </a:lnTo>
                <a:lnTo>
                  <a:pt x="749300" y="26569"/>
                </a:lnTo>
                <a:lnTo>
                  <a:pt x="749300" y="49886"/>
                </a:lnTo>
                <a:lnTo>
                  <a:pt x="762000" y="50067"/>
                </a:lnTo>
                <a:lnTo>
                  <a:pt x="774700" y="55830"/>
                </a:lnTo>
                <a:lnTo>
                  <a:pt x="787400" y="52953"/>
                </a:lnTo>
                <a:close/>
              </a:path>
              <a:path w="3403600" h="64134">
                <a:moveTo>
                  <a:pt x="800100" y="11698"/>
                </a:moveTo>
                <a:lnTo>
                  <a:pt x="800100" y="4749"/>
                </a:lnTo>
                <a:lnTo>
                  <a:pt x="787400" y="7558"/>
                </a:lnTo>
                <a:lnTo>
                  <a:pt x="787400" y="13207"/>
                </a:lnTo>
                <a:lnTo>
                  <a:pt x="800100" y="11698"/>
                </a:lnTo>
                <a:close/>
              </a:path>
              <a:path w="3403600" h="64134">
                <a:moveTo>
                  <a:pt x="800100" y="41741"/>
                </a:moveTo>
                <a:lnTo>
                  <a:pt x="800100" y="17063"/>
                </a:lnTo>
                <a:lnTo>
                  <a:pt x="787400" y="16645"/>
                </a:lnTo>
                <a:lnTo>
                  <a:pt x="787400" y="46551"/>
                </a:lnTo>
                <a:lnTo>
                  <a:pt x="800100" y="41741"/>
                </a:lnTo>
                <a:close/>
              </a:path>
              <a:path w="3403600" h="64134">
                <a:moveTo>
                  <a:pt x="825500" y="15151"/>
                </a:moveTo>
                <a:lnTo>
                  <a:pt x="825500" y="10571"/>
                </a:lnTo>
                <a:lnTo>
                  <a:pt x="812800" y="17224"/>
                </a:lnTo>
                <a:lnTo>
                  <a:pt x="800100" y="20184"/>
                </a:lnTo>
                <a:lnTo>
                  <a:pt x="800100" y="29581"/>
                </a:lnTo>
                <a:lnTo>
                  <a:pt x="812800" y="27222"/>
                </a:lnTo>
                <a:lnTo>
                  <a:pt x="812800" y="17403"/>
                </a:lnTo>
                <a:lnTo>
                  <a:pt x="825500" y="15151"/>
                </a:lnTo>
                <a:close/>
              </a:path>
              <a:path w="3403600" h="64134">
                <a:moveTo>
                  <a:pt x="825500" y="52538"/>
                </a:moveTo>
                <a:lnTo>
                  <a:pt x="825500" y="27883"/>
                </a:lnTo>
                <a:lnTo>
                  <a:pt x="800100" y="33261"/>
                </a:lnTo>
                <a:lnTo>
                  <a:pt x="800100" y="52104"/>
                </a:lnTo>
                <a:lnTo>
                  <a:pt x="812800" y="55859"/>
                </a:lnTo>
                <a:lnTo>
                  <a:pt x="825500" y="52538"/>
                </a:lnTo>
                <a:close/>
              </a:path>
              <a:path w="3403600" h="64134">
                <a:moveTo>
                  <a:pt x="825500" y="27883"/>
                </a:moveTo>
                <a:lnTo>
                  <a:pt x="825500" y="19649"/>
                </a:lnTo>
                <a:lnTo>
                  <a:pt x="812800" y="20779"/>
                </a:lnTo>
                <a:lnTo>
                  <a:pt x="812800" y="27222"/>
                </a:lnTo>
                <a:lnTo>
                  <a:pt x="825500" y="27883"/>
                </a:lnTo>
                <a:close/>
              </a:path>
              <a:path w="3403600" h="64134">
                <a:moveTo>
                  <a:pt x="850900" y="23145"/>
                </a:moveTo>
                <a:lnTo>
                  <a:pt x="850900" y="17676"/>
                </a:lnTo>
                <a:lnTo>
                  <a:pt x="838200" y="18625"/>
                </a:lnTo>
                <a:lnTo>
                  <a:pt x="825500" y="11322"/>
                </a:lnTo>
                <a:lnTo>
                  <a:pt x="825500" y="43299"/>
                </a:lnTo>
                <a:lnTo>
                  <a:pt x="838200" y="52376"/>
                </a:lnTo>
                <a:lnTo>
                  <a:pt x="838200" y="23375"/>
                </a:lnTo>
                <a:lnTo>
                  <a:pt x="850900" y="23145"/>
                </a:lnTo>
                <a:close/>
              </a:path>
              <a:path w="3403600" h="64134">
                <a:moveTo>
                  <a:pt x="838200" y="55640"/>
                </a:moveTo>
                <a:lnTo>
                  <a:pt x="838200" y="52376"/>
                </a:lnTo>
                <a:lnTo>
                  <a:pt x="825500" y="49992"/>
                </a:lnTo>
                <a:lnTo>
                  <a:pt x="825500" y="55580"/>
                </a:lnTo>
                <a:lnTo>
                  <a:pt x="838200" y="55640"/>
                </a:lnTo>
                <a:close/>
              </a:path>
              <a:path w="3403600" h="64134">
                <a:moveTo>
                  <a:pt x="850900" y="10317"/>
                </a:moveTo>
                <a:lnTo>
                  <a:pt x="838200" y="12956"/>
                </a:lnTo>
                <a:lnTo>
                  <a:pt x="838200" y="16343"/>
                </a:lnTo>
                <a:lnTo>
                  <a:pt x="850900" y="10317"/>
                </a:lnTo>
                <a:close/>
              </a:path>
              <a:path w="3403600" h="64134">
                <a:moveTo>
                  <a:pt x="850900" y="50390"/>
                </a:moveTo>
                <a:lnTo>
                  <a:pt x="850900" y="24428"/>
                </a:lnTo>
                <a:lnTo>
                  <a:pt x="838200" y="25184"/>
                </a:lnTo>
                <a:lnTo>
                  <a:pt x="838200" y="45466"/>
                </a:lnTo>
                <a:lnTo>
                  <a:pt x="850900" y="50390"/>
                </a:lnTo>
                <a:close/>
              </a:path>
              <a:path w="3403600" h="64134">
                <a:moveTo>
                  <a:pt x="895548" y="21695"/>
                </a:moveTo>
                <a:lnTo>
                  <a:pt x="889000" y="17115"/>
                </a:lnTo>
                <a:lnTo>
                  <a:pt x="876300" y="11970"/>
                </a:lnTo>
                <a:lnTo>
                  <a:pt x="850900" y="16455"/>
                </a:lnTo>
                <a:lnTo>
                  <a:pt x="850900" y="55542"/>
                </a:lnTo>
                <a:lnTo>
                  <a:pt x="863600" y="48774"/>
                </a:lnTo>
                <a:lnTo>
                  <a:pt x="863600" y="44232"/>
                </a:lnTo>
                <a:lnTo>
                  <a:pt x="876300" y="49127"/>
                </a:lnTo>
                <a:lnTo>
                  <a:pt x="876300" y="53988"/>
                </a:lnTo>
                <a:lnTo>
                  <a:pt x="889000" y="49344"/>
                </a:lnTo>
                <a:lnTo>
                  <a:pt x="889000" y="26956"/>
                </a:lnTo>
                <a:lnTo>
                  <a:pt x="895548" y="21695"/>
                </a:lnTo>
                <a:close/>
              </a:path>
              <a:path w="3403600" h="64134">
                <a:moveTo>
                  <a:pt x="901700" y="16577"/>
                </a:moveTo>
                <a:lnTo>
                  <a:pt x="901700" y="9001"/>
                </a:lnTo>
                <a:lnTo>
                  <a:pt x="889000" y="11777"/>
                </a:lnTo>
                <a:lnTo>
                  <a:pt x="901700" y="16577"/>
                </a:lnTo>
                <a:close/>
              </a:path>
              <a:path w="3403600" h="64134">
                <a:moveTo>
                  <a:pt x="901700" y="41883"/>
                </a:moveTo>
                <a:lnTo>
                  <a:pt x="901700" y="25998"/>
                </a:lnTo>
                <a:lnTo>
                  <a:pt x="895548" y="21695"/>
                </a:lnTo>
                <a:lnTo>
                  <a:pt x="889000" y="26956"/>
                </a:lnTo>
                <a:lnTo>
                  <a:pt x="889000" y="37278"/>
                </a:lnTo>
                <a:lnTo>
                  <a:pt x="896525" y="43437"/>
                </a:lnTo>
                <a:lnTo>
                  <a:pt x="901700" y="41883"/>
                </a:lnTo>
                <a:close/>
              </a:path>
              <a:path w="3403600" h="64134">
                <a:moveTo>
                  <a:pt x="896525" y="43437"/>
                </a:moveTo>
                <a:lnTo>
                  <a:pt x="889000" y="37278"/>
                </a:lnTo>
                <a:lnTo>
                  <a:pt x="889000" y="45697"/>
                </a:lnTo>
                <a:lnTo>
                  <a:pt x="896525" y="43437"/>
                </a:lnTo>
                <a:close/>
              </a:path>
              <a:path w="3403600" h="64134">
                <a:moveTo>
                  <a:pt x="952500" y="52203"/>
                </a:moveTo>
                <a:lnTo>
                  <a:pt x="952500" y="13487"/>
                </a:lnTo>
                <a:lnTo>
                  <a:pt x="944560" y="13482"/>
                </a:lnTo>
                <a:lnTo>
                  <a:pt x="939800" y="17663"/>
                </a:lnTo>
                <a:lnTo>
                  <a:pt x="927100" y="18834"/>
                </a:lnTo>
                <a:lnTo>
                  <a:pt x="914400" y="17570"/>
                </a:lnTo>
                <a:lnTo>
                  <a:pt x="914400" y="6720"/>
                </a:lnTo>
                <a:lnTo>
                  <a:pt x="901700" y="16754"/>
                </a:lnTo>
                <a:lnTo>
                  <a:pt x="895548" y="21695"/>
                </a:lnTo>
                <a:lnTo>
                  <a:pt x="901700" y="25998"/>
                </a:lnTo>
                <a:lnTo>
                  <a:pt x="901700" y="55069"/>
                </a:lnTo>
                <a:lnTo>
                  <a:pt x="914400" y="53051"/>
                </a:lnTo>
                <a:lnTo>
                  <a:pt x="927100" y="48287"/>
                </a:lnTo>
                <a:lnTo>
                  <a:pt x="927100" y="54276"/>
                </a:lnTo>
                <a:lnTo>
                  <a:pt x="939800" y="55324"/>
                </a:lnTo>
                <a:lnTo>
                  <a:pt x="952500" y="52203"/>
                </a:lnTo>
                <a:close/>
              </a:path>
              <a:path w="3403600" h="64134">
                <a:moveTo>
                  <a:pt x="901700" y="47671"/>
                </a:moveTo>
                <a:lnTo>
                  <a:pt x="901700" y="41883"/>
                </a:lnTo>
                <a:lnTo>
                  <a:pt x="896525" y="43437"/>
                </a:lnTo>
                <a:lnTo>
                  <a:pt x="901700" y="47671"/>
                </a:lnTo>
                <a:close/>
              </a:path>
              <a:path w="3403600" h="64134">
                <a:moveTo>
                  <a:pt x="924852" y="7857"/>
                </a:moveTo>
                <a:lnTo>
                  <a:pt x="914400" y="9796"/>
                </a:lnTo>
                <a:lnTo>
                  <a:pt x="914400" y="13983"/>
                </a:lnTo>
                <a:lnTo>
                  <a:pt x="924852" y="7857"/>
                </a:lnTo>
                <a:close/>
              </a:path>
              <a:path w="3403600" h="64134">
                <a:moveTo>
                  <a:pt x="927100" y="7440"/>
                </a:moveTo>
                <a:lnTo>
                  <a:pt x="927100" y="6540"/>
                </a:lnTo>
                <a:lnTo>
                  <a:pt x="924852" y="7857"/>
                </a:lnTo>
                <a:lnTo>
                  <a:pt x="927100" y="7440"/>
                </a:lnTo>
                <a:close/>
              </a:path>
              <a:path w="3403600" h="64134">
                <a:moveTo>
                  <a:pt x="947965" y="10491"/>
                </a:moveTo>
                <a:lnTo>
                  <a:pt x="939800" y="8318"/>
                </a:lnTo>
                <a:lnTo>
                  <a:pt x="939800" y="4933"/>
                </a:lnTo>
                <a:lnTo>
                  <a:pt x="927100" y="9192"/>
                </a:lnTo>
                <a:lnTo>
                  <a:pt x="927100" y="13471"/>
                </a:lnTo>
                <a:lnTo>
                  <a:pt x="944560" y="13482"/>
                </a:lnTo>
                <a:lnTo>
                  <a:pt x="947965" y="10491"/>
                </a:lnTo>
                <a:close/>
              </a:path>
              <a:path w="3403600" h="64134">
                <a:moveTo>
                  <a:pt x="1016000" y="52312"/>
                </a:moveTo>
                <a:lnTo>
                  <a:pt x="1016000" y="17310"/>
                </a:lnTo>
                <a:lnTo>
                  <a:pt x="1003300" y="19737"/>
                </a:lnTo>
                <a:lnTo>
                  <a:pt x="990600" y="17415"/>
                </a:lnTo>
                <a:lnTo>
                  <a:pt x="990600" y="11892"/>
                </a:lnTo>
                <a:lnTo>
                  <a:pt x="977900" y="15801"/>
                </a:lnTo>
                <a:lnTo>
                  <a:pt x="965200" y="10566"/>
                </a:lnTo>
                <a:lnTo>
                  <a:pt x="952500" y="6508"/>
                </a:lnTo>
                <a:lnTo>
                  <a:pt x="947965" y="10491"/>
                </a:lnTo>
                <a:lnTo>
                  <a:pt x="952500" y="11698"/>
                </a:lnTo>
                <a:lnTo>
                  <a:pt x="952500" y="21719"/>
                </a:lnTo>
                <a:lnTo>
                  <a:pt x="965200" y="15048"/>
                </a:lnTo>
                <a:lnTo>
                  <a:pt x="965200" y="41973"/>
                </a:lnTo>
                <a:lnTo>
                  <a:pt x="977900" y="46845"/>
                </a:lnTo>
                <a:lnTo>
                  <a:pt x="977900" y="54479"/>
                </a:lnTo>
                <a:lnTo>
                  <a:pt x="990600" y="52082"/>
                </a:lnTo>
                <a:lnTo>
                  <a:pt x="1003300" y="55350"/>
                </a:lnTo>
                <a:lnTo>
                  <a:pt x="1003300" y="54724"/>
                </a:lnTo>
                <a:lnTo>
                  <a:pt x="1016000" y="52312"/>
                </a:lnTo>
                <a:close/>
              </a:path>
              <a:path w="3403600" h="64134">
                <a:moveTo>
                  <a:pt x="965200" y="51294"/>
                </a:moveTo>
                <a:lnTo>
                  <a:pt x="965200" y="17314"/>
                </a:lnTo>
                <a:lnTo>
                  <a:pt x="952500" y="21719"/>
                </a:lnTo>
                <a:lnTo>
                  <a:pt x="952500" y="53910"/>
                </a:lnTo>
                <a:lnTo>
                  <a:pt x="965200" y="51294"/>
                </a:lnTo>
                <a:close/>
              </a:path>
              <a:path w="3403600" h="64134">
                <a:moveTo>
                  <a:pt x="990600" y="5263"/>
                </a:moveTo>
                <a:lnTo>
                  <a:pt x="977900" y="4578"/>
                </a:lnTo>
                <a:lnTo>
                  <a:pt x="977900" y="7710"/>
                </a:lnTo>
                <a:lnTo>
                  <a:pt x="990600" y="5263"/>
                </a:lnTo>
                <a:close/>
              </a:path>
              <a:path w="3403600" h="64134">
                <a:moveTo>
                  <a:pt x="1003300" y="14407"/>
                </a:moveTo>
                <a:lnTo>
                  <a:pt x="1003300" y="10249"/>
                </a:lnTo>
                <a:lnTo>
                  <a:pt x="990600" y="10980"/>
                </a:lnTo>
                <a:lnTo>
                  <a:pt x="1003300" y="14407"/>
                </a:lnTo>
                <a:close/>
              </a:path>
              <a:path w="3403600" h="64134">
                <a:moveTo>
                  <a:pt x="1054100" y="51741"/>
                </a:moveTo>
                <a:lnTo>
                  <a:pt x="1054100" y="45562"/>
                </a:lnTo>
                <a:lnTo>
                  <a:pt x="1041400" y="48137"/>
                </a:lnTo>
                <a:lnTo>
                  <a:pt x="1028700" y="47209"/>
                </a:lnTo>
                <a:lnTo>
                  <a:pt x="1028700" y="10098"/>
                </a:lnTo>
                <a:lnTo>
                  <a:pt x="1016000" y="8856"/>
                </a:lnTo>
                <a:lnTo>
                  <a:pt x="1016000" y="51257"/>
                </a:lnTo>
                <a:lnTo>
                  <a:pt x="1028700" y="51754"/>
                </a:lnTo>
                <a:lnTo>
                  <a:pt x="1054100" y="51741"/>
                </a:lnTo>
                <a:close/>
              </a:path>
              <a:path w="3403600" h="64134">
                <a:moveTo>
                  <a:pt x="1041400" y="5427"/>
                </a:moveTo>
                <a:lnTo>
                  <a:pt x="1028700" y="8610"/>
                </a:lnTo>
                <a:lnTo>
                  <a:pt x="1028700" y="9793"/>
                </a:lnTo>
                <a:lnTo>
                  <a:pt x="1041400" y="5427"/>
                </a:lnTo>
                <a:close/>
              </a:path>
              <a:path w="3403600" h="64134">
                <a:moveTo>
                  <a:pt x="1041400" y="12822"/>
                </a:moveTo>
                <a:lnTo>
                  <a:pt x="1041400" y="11436"/>
                </a:lnTo>
                <a:lnTo>
                  <a:pt x="1028700" y="11172"/>
                </a:lnTo>
                <a:lnTo>
                  <a:pt x="1041400" y="12822"/>
                </a:lnTo>
                <a:close/>
              </a:path>
              <a:path w="3403600" h="64134">
                <a:moveTo>
                  <a:pt x="1041400" y="37364"/>
                </a:moveTo>
                <a:lnTo>
                  <a:pt x="1041400" y="16010"/>
                </a:lnTo>
                <a:lnTo>
                  <a:pt x="1028700" y="13400"/>
                </a:lnTo>
                <a:lnTo>
                  <a:pt x="1028700" y="34816"/>
                </a:lnTo>
                <a:lnTo>
                  <a:pt x="1041400" y="37364"/>
                </a:lnTo>
                <a:close/>
              </a:path>
              <a:path w="3403600" h="64134">
                <a:moveTo>
                  <a:pt x="1079500" y="10067"/>
                </a:moveTo>
                <a:lnTo>
                  <a:pt x="1079500" y="6194"/>
                </a:lnTo>
                <a:lnTo>
                  <a:pt x="1066800" y="5839"/>
                </a:lnTo>
                <a:lnTo>
                  <a:pt x="1054100" y="8406"/>
                </a:lnTo>
                <a:lnTo>
                  <a:pt x="1041400" y="12653"/>
                </a:lnTo>
                <a:lnTo>
                  <a:pt x="1041400" y="41626"/>
                </a:lnTo>
                <a:lnTo>
                  <a:pt x="1054100" y="45562"/>
                </a:lnTo>
                <a:lnTo>
                  <a:pt x="1054100" y="9611"/>
                </a:lnTo>
                <a:lnTo>
                  <a:pt x="1066800" y="17411"/>
                </a:lnTo>
                <a:lnTo>
                  <a:pt x="1066800" y="8853"/>
                </a:lnTo>
                <a:lnTo>
                  <a:pt x="1079500" y="10067"/>
                </a:lnTo>
                <a:close/>
              </a:path>
              <a:path w="3403600" h="64134">
                <a:moveTo>
                  <a:pt x="1079500" y="52999"/>
                </a:moveTo>
                <a:lnTo>
                  <a:pt x="1079500" y="10067"/>
                </a:lnTo>
                <a:lnTo>
                  <a:pt x="1066800" y="12305"/>
                </a:lnTo>
                <a:lnTo>
                  <a:pt x="1066800" y="17411"/>
                </a:lnTo>
                <a:lnTo>
                  <a:pt x="1054100" y="20137"/>
                </a:lnTo>
                <a:lnTo>
                  <a:pt x="1054100" y="53277"/>
                </a:lnTo>
                <a:lnTo>
                  <a:pt x="1066800" y="55162"/>
                </a:lnTo>
                <a:lnTo>
                  <a:pt x="1079500" y="52999"/>
                </a:lnTo>
                <a:close/>
              </a:path>
              <a:path w="3403600" h="64134">
                <a:moveTo>
                  <a:pt x="1092200" y="11322"/>
                </a:moveTo>
                <a:lnTo>
                  <a:pt x="1079500" y="11450"/>
                </a:lnTo>
                <a:lnTo>
                  <a:pt x="1079500" y="12684"/>
                </a:lnTo>
                <a:lnTo>
                  <a:pt x="1092200" y="11322"/>
                </a:lnTo>
                <a:close/>
              </a:path>
              <a:path w="3403600" h="64134">
                <a:moveTo>
                  <a:pt x="1104900" y="48774"/>
                </a:moveTo>
                <a:lnTo>
                  <a:pt x="1104900" y="15048"/>
                </a:lnTo>
                <a:lnTo>
                  <a:pt x="1092200" y="13787"/>
                </a:lnTo>
                <a:lnTo>
                  <a:pt x="1079500" y="18117"/>
                </a:lnTo>
                <a:lnTo>
                  <a:pt x="1079500" y="43453"/>
                </a:lnTo>
                <a:lnTo>
                  <a:pt x="1092200" y="45779"/>
                </a:lnTo>
                <a:lnTo>
                  <a:pt x="1104900" y="48774"/>
                </a:lnTo>
                <a:close/>
              </a:path>
              <a:path w="3403600" h="64134">
                <a:moveTo>
                  <a:pt x="1092200" y="54620"/>
                </a:moveTo>
                <a:lnTo>
                  <a:pt x="1092200" y="52082"/>
                </a:lnTo>
                <a:lnTo>
                  <a:pt x="1079500" y="44614"/>
                </a:lnTo>
                <a:lnTo>
                  <a:pt x="1079500" y="53872"/>
                </a:lnTo>
                <a:lnTo>
                  <a:pt x="1092200" y="54620"/>
                </a:lnTo>
                <a:close/>
              </a:path>
              <a:path w="3403600" h="64134">
                <a:moveTo>
                  <a:pt x="1104900" y="5984"/>
                </a:moveTo>
                <a:lnTo>
                  <a:pt x="1092200" y="4645"/>
                </a:lnTo>
                <a:lnTo>
                  <a:pt x="1092200" y="8470"/>
                </a:lnTo>
                <a:lnTo>
                  <a:pt x="1104900" y="5984"/>
                </a:lnTo>
                <a:close/>
              </a:path>
              <a:path w="3403600" h="64134">
                <a:moveTo>
                  <a:pt x="1117600" y="16475"/>
                </a:moveTo>
                <a:lnTo>
                  <a:pt x="1117600" y="12310"/>
                </a:lnTo>
                <a:lnTo>
                  <a:pt x="1104900" y="6341"/>
                </a:lnTo>
                <a:lnTo>
                  <a:pt x="1104900" y="23983"/>
                </a:lnTo>
                <a:lnTo>
                  <a:pt x="1117600" y="16475"/>
                </a:lnTo>
                <a:close/>
              </a:path>
              <a:path w="3403600" h="64134">
                <a:moveTo>
                  <a:pt x="1117600" y="42386"/>
                </a:moveTo>
                <a:lnTo>
                  <a:pt x="1117600" y="21696"/>
                </a:lnTo>
                <a:lnTo>
                  <a:pt x="1104900" y="28061"/>
                </a:lnTo>
                <a:lnTo>
                  <a:pt x="1104900" y="49117"/>
                </a:lnTo>
                <a:lnTo>
                  <a:pt x="1117600" y="42386"/>
                </a:lnTo>
                <a:close/>
              </a:path>
              <a:path w="3403600" h="64134">
                <a:moveTo>
                  <a:pt x="1143000" y="52324"/>
                </a:moveTo>
                <a:lnTo>
                  <a:pt x="1143000" y="15654"/>
                </a:lnTo>
                <a:lnTo>
                  <a:pt x="1130300" y="9272"/>
                </a:lnTo>
                <a:lnTo>
                  <a:pt x="1117600" y="10557"/>
                </a:lnTo>
                <a:lnTo>
                  <a:pt x="1117600" y="50827"/>
                </a:lnTo>
                <a:lnTo>
                  <a:pt x="1104900" y="51360"/>
                </a:lnTo>
                <a:lnTo>
                  <a:pt x="1104900" y="53299"/>
                </a:lnTo>
                <a:lnTo>
                  <a:pt x="1117600" y="55964"/>
                </a:lnTo>
                <a:lnTo>
                  <a:pt x="1143000" y="52324"/>
                </a:lnTo>
                <a:close/>
              </a:path>
              <a:path w="3403600" h="64134">
                <a:moveTo>
                  <a:pt x="1143000" y="7450"/>
                </a:moveTo>
                <a:lnTo>
                  <a:pt x="1130300" y="4705"/>
                </a:lnTo>
                <a:lnTo>
                  <a:pt x="1130300" y="9169"/>
                </a:lnTo>
                <a:lnTo>
                  <a:pt x="1143000" y="7450"/>
                </a:lnTo>
                <a:close/>
              </a:path>
              <a:path w="3403600" h="64134">
                <a:moveTo>
                  <a:pt x="1181100" y="10257"/>
                </a:moveTo>
                <a:lnTo>
                  <a:pt x="1181100" y="6156"/>
                </a:lnTo>
                <a:lnTo>
                  <a:pt x="1155700" y="3856"/>
                </a:lnTo>
                <a:lnTo>
                  <a:pt x="1143000" y="4748"/>
                </a:lnTo>
                <a:lnTo>
                  <a:pt x="1155700" y="10219"/>
                </a:lnTo>
                <a:lnTo>
                  <a:pt x="1155700" y="45901"/>
                </a:lnTo>
                <a:lnTo>
                  <a:pt x="1168400" y="47938"/>
                </a:lnTo>
                <a:lnTo>
                  <a:pt x="1168400" y="16454"/>
                </a:lnTo>
                <a:lnTo>
                  <a:pt x="1181100" y="10257"/>
                </a:lnTo>
                <a:close/>
              </a:path>
              <a:path w="3403600" h="64134">
                <a:moveTo>
                  <a:pt x="1155700" y="46039"/>
                </a:moveTo>
                <a:lnTo>
                  <a:pt x="1155700" y="10219"/>
                </a:lnTo>
                <a:lnTo>
                  <a:pt x="1143000" y="17940"/>
                </a:lnTo>
                <a:lnTo>
                  <a:pt x="1143000" y="44782"/>
                </a:lnTo>
                <a:lnTo>
                  <a:pt x="1155700" y="46039"/>
                </a:lnTo>
                <a:close/>
              </a:path>
              <a:path w="3403600" h="64134">
                <a:moveTo>
                  <a:pt x="1155700" y="52186"/>
                </a:moveTo>
                <a:lnTo>
                  <a:pt x="1155700" y="47705"/>
                </a:lnTo>
                <a:lnTo>
                  <a:pt x="1143000" y="47910"/>
                </a:lnTo>
                <a:lnTo>
                  <a:pt x="1143000" y="55010"/>
                </a:lnTo>
                <a:lnTo>
                  <a:pt x="1155700" y="52186"/>
                </a:lnTo>
                <a:close/>
              </a:path>
              <a:path w="3403600" h="64134">
                <a:moveTo>
                  <a:pt x="1219200" y="55133"/>
                </a:moveTo>
                <a:lnTo>
                  <a:pt x="1219200" y="30105"/>
                </a:lnTo>
                <a:lnTo>
                  <a:pt x="1206500" y="32273"/>
                </a:lnTo>
                <a:lnTo>
                  <a:pt x="1206500" y="17486"/>
                </a:lnTo>
                <a:lnTo>
                  <a:pt x="1181100" y="18960"/>
                </a:lnTo>
                <a:lnTo>
                  <a:pt x="1168400" y="16454"/>
                </a:lnTo>
                <a:lnTo>
                  <a:pt x="1168400" y="47938"/>
                </a:lnTo>
                <a:lnTo>
                  <a:pt x="1155700" y="51654"/>
                </a:lnTo>
                <a:lnTo>
                  <a:pt x="1168400" y="54992"/>
                </a:lnTo>
                <a:lnTo>
                  <a:pt x="1193800" y="55839"/>
                </a:lnTo>
                <a:lnTo>
                  <a:pt x="1193800" y="50931"/>
                </a:lnTo>
                <a:lnTo>
                  <a:pt x="1206500" y="53786"/>
                </a:lnTo>
                <a:lnTo>
                  <a:pt x="1219200" y="55133"/>
                </a:lnTo>
                <a:close/>
              </a:path>
              <a:path w="3403600" h="64134">
                <a:moveTo>
                  <a:pt x="1206500" y="17486"/>
                </a:moveTo>
                <a:lnTo>
                  <a:pt x="1206500" y="6617"/>
                </a:lnTo>
                <a:lnTo>
                  <a:pt x="1193800" y="11739"/>
                </a:lnTo>
                <a:lnTo>
                  <a:pt x="1206500" y="17486"/>
                </a:lnTo>
                <a:close/>
              </a:path>
              <a:path w="3403600" h="64134">
                <a:moveTo>
                  <a:pt x="1219200" y="9374"/>
                </a:moveTo>
                <a:lnTo>
                  <a:pt x="1219200" y="6074"/>
                </a:lnTo>
                <a:lnTo>
                  <a:pt x="1206500" y="5901"/>
                </a:lnTo>
                <a:lnTo>
                  <a:pt x="1206500" y="8158"/>
                </a:lnTo>
                <a:lnTo>
                  <a:pt x="1219200" y="9374"/>
                </a:lnTo>
                <a:close/>
              </a:path>
              <a:path w="3403600" h="64134">
                <a:moveTo>
                  <a:pt x="1219200" y="21923"/>
                </a:moveTo>
                <a:lnTo>
                  <a:pt x="1219200" y="12120"/>
                </a:lnTo>
                <a:lnTo>
                  <a:pt x="1206500" y="8602"/>
                </a:lnTo>
                <a:lnTo>
                  <a:pt x="1206500" y="27025"/>
                </a:lnTo>
                <a:lnTo>
                  <a:pt x="1219200" y="21923"/>
                </a:lnTo>
                <a:close/>
              </a:path>
              <a:path w="3403600" h="64134">
                <a:moveTo>
                  <a:pt x="1231900" y="27386"/>
                </a:moveTo>
                <a:lnTo>
                  <a:pt x="1231900" y="18903"/>
                </a:lnTo>
                <a:lnTo>
                  <a:pt x="1219200" y="16385"/>
                </a:lnTo>
                <a:lnTo>
                  <a:pt x="1219200" y="23148"/>
                </a:lnTo>
                <a:lnTo>
                  <a:pt x="1231900" y="27386"/>
                </a:lnTo>
                <a:close/>
              </a:path>
              <a:path w="3403600" h="64134">
                <a:moveTo>
                  <a:pt x="1244600" y="55801"/>
                </a:moveTo>
                <a:lnTo>
                  <a:pt x="1244600" y="51207"/>
                </a:lnTo>
                <a:lnTo>
                  <a:pt x="1231900" y="50715"/>
                </a:lnTo>
                <a:lnTo>
                  <a:pt x="1231900" y="27386"/>
                </a:lnTo>
                <a:lnTo>
                  <a:pt x="1219200" y="31322"/>
                </a:lnTo>
                <a:lnTo>
                  <a:pt x="1219200" y="50842"/>
                </a:lnTo>
                <a:lnTo>
                  <a:pt x="1231900" y="55961"/>
                </a:lnTo>
                <a:lnTo>
                  <a:pt x="1244600" y="55801"/>
                </a:lnTo>
                <a:close/>
              </a:path>
              <a:path w="3403600" h="64134">
                <a:moveTo>
                  <a:pt x="1244600" y="49914"/>
                </a:moveTo>
                <a:lnTo>
                  <a:pt x="1244600" y="14077"/>
                </a:lnTo>
                <a:lnTo>
                  <a:pt x="1231900" y="7471"/>
                </a:lnTo>
                <a:lnTo>
                  <a:pt x="1231900" y="50715"/>
                </a:lnTo>
                <a:lnTo>
                  <a:pt x="1244600" y="49914"/>
                </a:lnTo>
                <a:close/>
              </a:path>
              <a:path w="3403600" h="64134">
                <a:moveTo>
                  <a:pt x="1270000" y="55262"/>
                </a:moveTo>
                <a:lnTo>
                  <a:pt x="1270000" y="7704"/>
                </a:lnTo>
                <a:lnTo>
                  <a:pt x="1257300" y="11245"/>
                </a:lnTo>
                <a:lnTo>
                  <a:pt x="1244600" y="19420"/>
                </a:lnTo>
                <a:lnTo>
                  <a:pt x="1244600" y="52121"/>
                </a:lnTo>
                <a:lnTo>
                  <a:pt x="1257300" y="52387"/>
                </a:lnTo>
                <a:lnTo>
                  <a:pt x="1270000" y="55262"/>
                </a:lnTo>
                <a:close/>
              </a:path>
              <a:path w="3403600" h="64134">
                <a:moveTo>
                  <a:pt x="1282700" y="10016"/>
                </a:moveTo>
                <a:lnTo>
                  <a:pt x="1282700" y="701"/>
                </a:lnTo>
                <a:lnTo>
                  <a:pt x="1270000" y="5923"/>
                </a:lnTo>
                <a:lnTo>
                  <a:pt x="1282700" y="10016"/>
                </a:lnTo>
                <a:close/>
              </a:path>
              <a:path w="3403600" h="64134">
                <a:moveTo>
                  <a:pt x="1282700" y="46151"/>
                </a:moveTo>
                <a:lnTo>
                  <a:pt x="1282700" y="11362"/>
                </a:lnTo>
                <a:lnTo>
                  <a:pt x="1270000" y="9652"/>
                </a:lnTo>
                <a:lnTo>
                  <a:pt x="1270000" y="47028"/>
                </a:lnTo>
                <a:lnTo>
                  <a:pt x="1282700" y="46151"/>
                </a:lnTo>
                <a:close/>
              </a:path>
              <a:path w="3403600" h="64134">
                <a:moveTo>
                  <a:pt x="1295400" y="39548"/>
                </a:moveTo>
                <a:lnTo>
                  <a:pt x="1295400" y="12594"/>
                </a:lnTo>
                <a:lnTo>
                  <a:pt x="1282700" y="3755"/>
                </a:lnTo>
                <a:lnTo>
                  <a:pt x="1282700" y="35363"/>
                </a:lnTo>
                <a:lnTo>
                  <a:pt x="1295400" y="39548"/>
                </a:lnTo>
                <a:close/>
              </a:path>
              <a:path w="3403600" h="64134">
                <a:moveTo>
                  <a:pt x="1295400" y="55211"/>
                </a:moveTo>
                <a:lnTo>
                  <a:pt x="1295400" y="47831"/>
                </a:lnTo>
                <a:lnTo>
                  <a:pt x="1282700" y="41892"/>
                </a:lnTo>
                <a:lnTo>
                  <a:pt x="1282700" y="56996"/>
                </a:lnTo>
                <a:lnTo>
                  <a:pt x="1295400" y="55211"/>
                </a:lnTo>
                <a:close/>
              </a:path>
              <a:path w="3403600" h="64134">
                <a:moveTo>
                  <a:pt x="1308100" y="51436"/>
                </a:moveTo>
                <a:lnTo>
                  <a:pt x="1308100" y="6987"/>
                </a:lnTo>
                <a:lnTo>
                  <a:pt x="1295400" y="8394"/>
                </a:lnTo>
                <a:lnTo>
                  <a:pt x="1295400" y="40664"/>
                </a:lnTo>
                <a:lnTo>
                  <a:pt x="1308100" y="51436"/>
                </a:lnTo>
                <a:close/>
              </a:path>
              <a:path w="3403600" h="64134">
                <a:moveTo>
                  <a:pt x="1320800" y="7719"/>
                </a:moveTo>
                <a:lnTo>
                  <a:pt x="1308100" y="1826"/>
                </a:lnTo>
                <a:lnTo>
                  <a:pt x="1308100" y="5010"/>
                </a:lnTo>
                <a:lnTo>
                  <a:pt x="1320800" y="7719"/>
                </a:lnTo>
                <a:close/>
              </a:path>
              <a:path w="3403600" h="64134">
                <a:moveTo>
                  <a:pt x="1346200" y="11968"/>
                </a:moveTo>
                <a:lnTo>
                  <a:pt x="1346200" y="9725"/>
                </a:lnTo>
                <a:lnTo>
                  <a:pt x="1333500" y="9962"/>
                </a:lnTo>
                <a:lnTo>
                  <a:pt x="1320800" y="11762"/>
                </a:lnTo>
                <a:lnTo>
                  <a:pt x="1308100" y="12239"/>
                </a:lnTo>
                <a:lnTo>
                  <a:pt x="1308100" y="14870"/>
                </a:lnTo>
                <a:lnTo>
                  <a:pt x="1320800" y="16112"/>
                </a:lnTo>
                <a:lnTo>
                  <a:pt x="1320800" y="15658"/>
                </a:lnTo>
                <a:lnTo>
                  <a:pt x="1333500" y="12424"/>
                </a:lnTo>
                <a:lnTo>
                  <a:pt x="1333500" y="18166"/>
                </a:lnTo>
                <a:lnTo>
                  <a:pt x="1346200" y="11968"/>
                </a:lnTo>
                <a:close/>
              </a:path>
              <a:path w="3403600" h="64134">
                <a:moveTo>
                  <a:pt x="1320800" y="52847"/>
                </a:moveTo>
                <a:lnTo>
                  <a:pt x="1320800" y="16112"/>
                </a:lnTo>
                <a:lnTo>
                  <a:pt x="1308100" y="17701"/>
                </a:lnTo>
                <a:lnTo>
                  <a:pt x="1308100" y="59359"/>
                </a:lnTo>
                <a:lnTo>
                  <a:pt x="1320800" y="52847"/>
                </a:lnTo>
                <a:close/>
              </a:path>
              <a:path w="3403600" h="64134">
                <a:moveTo>
                  <a:pt x="1333500" y="53598"/>
                </a:moveTo>
                <a:lnTo>
                  <a:pt x="1333500" y="19111"/>
                </a:lnTo>
                <a:lnTo>
                  <a:pt x="1320800" y="15658"/>
                </a:lnTo>
                <a:lnTo>
                  <a:pt x="1320800" y="51903"/>
                </a:lnTo>
                <a:lnTo>
                  <a:pt x="1333500" y="53598"/>
                </a:lnTo>
                <a:close/>
              </a:path>
              <a:path w="3403600" h="64134">
                <a:moveTo>
                  <a:pt x="1371255" y="46827"/>
                </a:moveTo>
                <a:lnTo>
                  <a:pt x="1358900" y="42414"/>
                </a:lnTo>
                <a:lnTo>
                  <a:pt x="1358900" y="14895"/>
                </a:lnTo>
                <a:lnTo>
                  <a:pt x="1346200" y="19079"/>
                </a:lnTo>
                <a:lnTo>
                  <a:pt x="1333500" y="18166"/>
                </a:lnTo>
                <a:lnTo>
                  <a:pt x="1333500" y="55058"/>
                </a:lnTo>
                <a:lnTo>
                  <a:pt x="1346200" y="55010"/>
                </a:lnTo>
                <a:lnTo>
                  <a:pt x="1346200" y="49611"/>
                </a:lnTo>
                <a:lnTo>
                  <a:pt x="1358900" y="49307"/>
                </a:lnTo>
                <a:lnTo>
                  <a:pt x="1371255" y="46827"/>
                </a:lnTo>
                <a:close/>
              </a:path>
              <a:path w="3403600" h="64134">
                <a:moveTo>
                  <a:pt x="1364304" y="7265"/>
                </a:moveTo>
                <a:lnTo>
                  <a:pt x="1358900" y="4655"/>
                </a:lnTo>
                <a:lnTo>
                  <a:pt x="1358900" y="7359"/>
                </a:lnTo>
                <a:lnTo>
                  <a:pt x="1364304" y="7265"/>
                </a:lnTo>
                <a:close/>
              </a:path>
              <a:path w="3403600" h="64134">
                <a:moveTo>
                  <a:pt x="1371600" y="37405"/>
                </a:moveTo>
                <a:lnTo>
                  <a:pt x="1371600" y="10789"/>
                </a:lnTo>
                <a:lnTo>
                  <a:pt x="1366981" y="8558"/>
                </a:lnTo>
                <a:lnTo>
                  <a:pt x="1358900" y="11041"/>
                </a:lnTo>
                <a:lnTo>
                  <a:pt x="1358900" y="38254"/>
                </a:lnTo>
                <a:lnTo>
                  <a:pt x="1371600" y="37405"/>
                </a:lnTo>
                <a:close/>
              </a:path>
              <a:path w="3403600" h="64134">
                <a:moveTo>
                  <a:pt x="1371600" y="7139"/>
                </a:moveTo>
                <a:lnTo>
                  <a:pt x="1364304" y="7265"/>
                </a:lnTo>
                <a:lnTo>
                  <a:pt x="1366981" y="8558"/>
                </a:lnTo>
                <a:lnTo>
                  <a:pt x="1371600" y="7139"/>
                </a:lnTo>
                <a:close/>
              </a:path>
              <a:path w="3403600" h="64134">
                <a:moveTo>
                  <a:pt x="1371600" y="46950"/>
                </a:moveTo>
                <a:lnTo>
                  <a:pt x="1371600" y="46758"/>
                </a:lnTo>
                <a:lnTo>
                  <a:pt x="1371255" y="46827"/>
                </a:lnTo>
                <a:lnTo>
                  <a:pt x="1371600" y="46950"/>
                </a:lnTo>
                <a:close/>
              </a:path>
              <a:path w="3403600" h="64134">
                <a:moveTo>
                  <a:pt x="1397000" y="20278"/>
                </a:moveTo>
                <a:lnTo>
                  <a:pt x="1371600" y="14287"/>
                </a:lnTo>
                <a:lnTo>
                  <a:pt x="1371600" y="42539"/>
                </a:lnTo>
                <a:lnTo>
                  <a:pt x="1384300" y="44883"/>
                </a:lnTo>
                <a:lnTo>
                  <a:pt x="1384300" y="23755"/>
                </a:lnTo>
                <a:lnTo>
                  <a:pt x="1397000" y="20278"/>
                </a:lnTo>
                <a:close/>
              </a:path>
              <a:path w="3403600" h="64134">
                <a:moveTo>
                  <a:pt x="1397000" y="54113"/>
                </a:moveTo>
                <a:lnTo>
                  <a:pt x="1397000" y="46369"/>
                </a:lnTo>
                <a:lnTo>
                  <a:pt x="1384300" y="48926"/>
                </a:lnTo>
                <a:lnTo>
                  <a:pt x="1371600" y="46950"/>
                </a:lnTo>
                <a:lnTo>
                  <a:pt x="1371600" y="55162"/>
                </a:lnTo>
                <a:lnTo>
                  <a:pt x="1384300" y="51202"/>
                </a:lnTo>
                <a:lnTo>
                  <a:pt x="1384300" y="52279"/>
                </a:lnTo>
                <a:lnTo>
                  <a:pt x="1397000" y="54113"/>
                </a:lnTo>
                <a:close/>
              </a:path>
              <a:path w="3403600" h="64134">
                <a:moveTo>
                  <a:pt x="1447800" y="11594"/>
                </a:moveTo>
                <a:lnTo>
                  <a:pt x="1447800" y="8351"/>
                </a:lnTo>
                <a:lnTo>
                  <a:pt x="1435100" y="8247"/>
                </a:lnTo>
                <a:lnTo>
                  <a:pt x="1422400" y="11550"/>
                </a:lnTo>
                <a:lnTo>
                  <a:pt x="1422400" y="15923"/>
                </a:lnTo>
                <a:lnTo>
                  <a:pt x="1409700" y="20011"/>
                </a:lnTo>
                <a:lnTo>
                  <a:pt x="1409700" y="23109"/>
                </a:lnTo>
                <a:lnTo>
                  <a:pt x="1397000" y="24571"/>
                </a:lnTo>
                <a:lnTo>
                  <a:pt x="1384300" y="23755"/>
                </a:lnTo>
                <a:lnTo>
                  <a:pt x="1384300" y="44883"/>
                </a:lnTo>
                <a:lnTo>
                  <a:pt x="1397000" y="46369"/>
                </a:lnTo>
                <a:lnTo>
                  <a:pt x="1397000" y="54113"/>
                </a:lnTo>
                <a:lnTo>
                  <a:pt x="1409700" y="52425"/>
                </a:lnTo>
                <a:lnTo>
                  <a:pt x="1422400" y="56233"/>
                </a:lnTo>
                <a:lnTo>
                  <a:pt x="1435100" y="55091"/>
                </a:lnTo>
                <a:lnTo>
                  <a:pt x="1435100" y="17710"/>
                </a:lnTo>
                <a:lnTo>
                  <a:pt x="1447800" y="11594"/>
                </a:lnTo>
                <a:close/>
              </a:path>
              <a:path w="3403600" h="64134">
                <a:moveTo>
                  <a:pt x="1422400" y="8970"/>
                </a:moveTo>
                <a:lnTo>
                  <a:pt x="1422400" y="3120"/>
                </a:lnTo>
                <a:lnTo>
                  <a:pt x="1409700" y="6264"/>
                </a:lnTo>
                <a:lnTo>
                  <a:pt x="1422400" y="8970"/>
                </a:lnTo>
                <a:close/>
              </a:path>
              <a:path w="3403600" h="64134">
                <a:moveTo>
                  <a:pt x="1435100" y="6355"/>
                </a:moveTo>
                <a:lnTo>
                  <a:pt x="1435100" y="4972"/>
                </a:lnTo>
                <a:lnTo>
                  <a:pt x="1422400" y="5592"/>
                </a:lnTo>
                <a:lnTo>
                  <a:pt x="1435100" y="6355"/>
                </a:lnTo>
                <a:close/>
              </a:path>
              <a:path w="3403600" h="64134">
                <a:moveTo>
                  <a:pt x="1498600" y="48783"/>
                </a:moveTo>
                <a:lnTo>
                  <a:pt x="1498600" y="38342"/>
                </a:lnTo>
                <a:lnTo>
                  <a:pt x="1485900" y="31322"/>
                </a:lnTo>
                <a:lnTo>
                  <a:pt x="1485900" y="10561"/>
                </a:lnTo>
                <a:lnTo>
                  <a:pt x="1473200" y="17912"/>
                </a:lnTo>
                <a:lnTo>
                  <a:pt x="1473200" y="27672"/>
                </a:lnTo>
                <a:lnTo>
                  <a:pt x="1460500" y="27145"/>
                </a:lnTo>
                <a:lnTo>
                  <a:pt x="1460500" y="18609"/>
                </a:lnTo>
                <a:lnTo>
                  <a:pt x="1435100" y="17710"/>
                </a:lnTo>
                <a:lnTo>
                  <a:pt x="1435100" y="47976"/>
                </a:lnTo>
                <a:lnTo>
                  <a:pt x="1447800" y="47252"/>
                </a:lnTo>
                <a:lnTo>
                  <a:pt x="1447800" y="48945"/>
                </a:lnTo>
                <a:lnTo>
                  <a:pt x="1460500" y="51152"/>
                </a:lnTo>
                <a:lnTo>
                  <a:pt x="1473200" y="51968"/>
                </a:lnTo>
                <a:lnTo>
                  <a:pt x="1485900" y="55655"/>
                </a:lnTo>
                <a:lnTo>
                  <a:pt x="1498600" y="48783"/>
                </a:lnTo>
                <a:close/>
              </a:path>
              <a:path w="3403600" h="64134">
                <a:moveTo>
                  <a:pt x="1447800" y="51504"/>
                </a:moveTo>
                <a:lnTo>
                  <a:pt x="1435100" y="47976"/>
                </a:lnTo>
                <a:lnTo>
                  <a:pt x="1435100" y="55091"/>
                </a:lnTo>
                <a:lnTo>
                  <a:pt x="1447800" y="51504"/>
                </a:lnTo>
                <a:close/>
              </a:path>
              <a:path w="3403600" h="64134">
                <a:moveTo>
                  <a:pt x="1473200" y="21245"/>
                </a:moveTo>
                <a:lnTo>
                  <a:pt x="1473200" y="4135"/>
                </a:lnTo>
                <a:lnTo>
                  <a:pt x="1460500" y="10466"/>
                </a:lnTo>
                <a:lnTo>
                  <a:pt x="1460500" y="22898"/>
                </a:lnTo>
                <a:lnTo>
                  <a:pt x="1473200" y="21245"/>
                </a:lnTo>
                <a:close/>
              </a:path>
              <a:path w="3403600" h="64134">
                <a:moveTo>
                  <a:pt x="1473200" y="25210"/>
                </a:moveTo>
                <a:lnTo>
                  <a:pt x="1473200" y="21245"/>
                </a:lnTo>
                <a:lnTo>
                  <a:pt x="1460500" y="23639"/>
                </a:lnTo>
                <a:lnTo>
                  <a:pt x="1473200" y="25210"/>
                </a:lnTo>
                <a:close/>
              </a:path>
              <a:path w="3403600" h="64134">
                <a:moveTo>
                  <a:pt x="1483870" y="4720"/>
                </a:moveTo>
                <a:lnTo>
                  <a:pt x="1473200" y="6844"/>
                </a:lnTo>
                <a:lnTo>
                  <a:pt x="1473200" y="7998"/>
                </a:lnTo>
                <a:lnTo>
                  <a:pt x="1483870" y="4720"/>
                </a:lnTo>
                <a:close/>
              </a:path>
              <a:path w="3403600" h="64134">
                <a:moveTo>
                  <a:pt x="1485900" y="4316"/>
                </a:moveTo>
                <a:lnTo>
                  <a:pt x="1485900" y="4097"/>
                </a:lnTo>
                <a:lnTo>
                  <a:pt x="1483870" y="4720"/>
                </a:lnTo>
                <a:lnTo>
                  <a:pt x="1485900" y="4316"/>
                </a:lnTo>
                <a:close/>
              </a:path>
              <a:path w="3403600" h="64134">
                <a:moveTo>
                  <a:pt x="1511300" y="30625"/>
                </a:moveTo>
                <a:lnTo>
                  <a:pt x="1511300" y="13077"/>
                </a:lnTo>
                <a:lnTo>
                  <a:pt x="1498600" y="11905"/>
                </a:lnTo>
                <a:lnTo>
                  <a:pt x="1498600" y="4819"/>
                </a:lnTo>
                <a:lnTo>
                  <a:pt x="1485900" y="11072"/>
                </a:lnTo>
                <a:lnTo>
                  <a:pt x="1485900" y="31322"/>
                </a:lnTo>
                <a:lnTo>
                  <a:pt x="1511300" y="30625"/>
                </a:lnTo>
                <a:close/>
              </a:path>
              <a:path w="3403600" h="64134">
                <a:moveTo>
                  <a:pt x="1511300" y="34839"/>
                </a:moveTo>
                <a:lnTo>
                  <a:pt x="1511300" y="32386"/>
                </a:lnTo>
                <a:lnTo>
                  <a:pt x="1498600" y="32979"/>
                </a:lnTo>
                <a:lnTo>
                  <a:pt x="1498600" y="34417"/>
                </a:lnTo>
                <a:lnTo>
                  <a:pt x="1511300" y="34839"/>
                </a:lnTo>
                <a:close/>
              </a:path>
              <a:path w="3403600" h="64134">
                <a:moveTo>
                  <a:pt x="1511300" y="51533"/>
                </a:moveTo>
                <a:lnTo>
                  <a:pt x="1511300" y="42843"/>
                </a:lnTo>
                <a:lnTo>
                  <a:pt x="1498600" y="37466"/>
                </a:lnTo>
                <a:lnTo>
                  <a:pt x="1498600" y="42891"/>
                </a:lnTo>
                <a:lnTo>
                  <a:pt x="1511300" y="51533"/>
                </a:lnTo>
                <a:close/>
              </a:path>
              <a:path w="3403600" h="64134">
                <a:moveTo>
                  <a:pt x="1524000" y="49314"/>
                </a:moveTo>
                <a:lnTo>
                  <a:pt x="1524000" y="18051"/>
                </a:lnTo>
                <a:lnTo>
                  <a:pt x="1511300" y="19876"/>
                </a:lnTo>
                <a:lnTo>
                  <a:pt x="1511300" y="55808"/>
                </a:lnTo>
                <a:lnTo>
                  <a:pt x="1524000" y="49314"/>
                </a:lnTo>
                <a:close/>
              </a:path>
              <a:path w="3403600" h="64134">
                <a:moveTo>
                  <a:pt x="1536700" y="16252"/>
                </a:moveTo>
                <a:lnTo>
                  <a:pt x="1536700" y="3173"/>
                </a:lnTo>
                <a:lnTo>
                  <a:pt x="1524000" y="6219"/>
                </a:lnTo>
                <a:lnTo>
                  <a:pt x="1524000" y="18432"/>
                </a:lnTo>
                <a:lnTo>
                  <a:pt x="1536700" y="16252"/>
                </a:lnTo>
                <a:close/>
              </a:path>
              <a:path w="3403600" h="64134">
                <a:moveTo>
                  <a:pt x="1574800" y="54294"/>
                </a:moveTo>
                <a:lnTo>
                  <a:pt x="1574800" y="20076"/>
                </a:lnTo>
                <a:lnTo>
                  <a:pt x="1549400" y="18356"/>
                </a:lnTo>
                <a:lnTo>
                  <a:pt x="1549400" y="9989"/>
                </a:lnTo>
                <a:lnTo>
                  <a:pt x="1536700" y="14977"/>
                </a:lnTo>
                <a:lnTo>
                  <a:pt x="1536700" y="20767"/>
                </a:lnTo>
                <a:lnTo>
                  <a:pt x="1524000" y="18432"/>
                </a:lnTo>
                <a:lnTo>
                  <a:pt x="1524000" y="52132"/>
                </a:lnTo>
                <a:lnTo>
                  <a:pt x="1536700" y="55248"/>
                </a:lnTo>
                <a:lnTo>
                  <a:pt x="1549400" y="49649"/>
                </a:lnTo>
                <a:lnTo>
                  <a:pt x="1562100" y="54742"/>
                </a:lnTo>
                <a:lnTo>
                  <a:pt x="1574800" y="54294"/>
                </a:lnTo>
                <a:close/>
              </a:path>
              <a:path w="3403600" h="64134">
                <a:moveTo>
                  <a:pt x="1562100" y="15800"/>
                </a:moveTo>
                <a:lnTo>
                  <a:pt x="1562100" y="13226"/>
                </a:lnTo>
                <a:lnTo>
                  <a:pt x="1549400" y="12006"/>
                </a:lnTo>
                <a:lnTo>
                  <a:pt x="1549400" y="16477"/>
                </a:lnTo>
                <a:lnTo>
                  <a:pt x="1562100" y="15800"/>
                </a:lnTo>
                <a:close/>
              </a:path>
              <a:path w="3403600" h="64134">
                <a:moveTo>
                  <a:pt x="1562100" y="56911"/>
                </a:moveTo>
                <a:lnTo>
                  <a:pt x="1549400" y="52891"/>
                </a:lnTo>
                <a:lnTo>
                  <a:pt x="1549400" y="61666"/>
                </a:lnTo>
                <a:lnTo>
                  <a:pt x="1562100" y="56911"/>
                </a:lnTo>
                <a:close/>
              </a:path>
              <a:path w="3403600" h="64134">
                <a:moveTo>
                  <a:pt x="1587500" y="49048"/>
                </a:moveTo>
                <a:lnTo>
                  <a:pt x="1587500" y="4933"/>
                </a:lnTo>
                <a:lnTo>
                  <a:pt x="1574800" y="8341"/>
                </a:lnTo>
                <a:lnTo>
                  <a:pt x="1574800" y="46075"/>
                </a:lnTo>
                <a:lnTo>
                  <a:pt x="1587500" y="49048"/>
                </a:lnTo>
                <a:close/>
              </a:path>
              <a:path w="3403600" h="64134">
                <a:moveTo>
                  <a:pt x="1600200" y="12008"/>
                </a:moveTo>
                <a:lnTo>
                  <a:pt x="1600200" y="10447"/>
                </a:lnTo>
                <a:lnTo>
                  <a:pt x="1587500" y="9412"/>
                </a:lnTo>
                <a:lnTo>
                  <a:pt x="1587500" y="11611"/>
                </a:lnTo>
                <a:lnTo>
                  <a:pt x="1597277" y="12856"/>
                </a:lnTo>
                <a:lnTo>
                  <a:pt x="1600200" y="12008"/>
                </a:lnTo>
                <a:close/>
              </a:path>
              <a:path w="3403600" h="64134">
                <a:moveTo>
                  <a:pt x="1600200" y="54004"/>
                </a:moveTo>
                <a:lnTo>
                  <a:pt x="1600200" y="13228"/>
                </a:lnTo>
                <a:lnTo>
                  <a:pt x="1597277" y="12856"/>
                </a:lnTo>
                <a:lnTo>
                  <a:pt x="1587500" y="15694"/>
                </a:lnTo>
                <a:lnTo>
                  <a:pt x="1587500" y="52652"/>
                </a:lnTo>
                <a:lnTo>
                  <a:pt x="1600200" y="54004"/>
                </a:lnTo>
                <a:close/>
              </a:path>
              <a:path w="3403600" h="64134">
                <a:moveTo>
                  <a:pt x="1612900" y="9511"/>
                </a:moveTo>
                <a:lnTo>
                  <a:pt x="1600200" y="10790"/>
                </a:lnTo>
                <a:lnTo>
                  <a:pt x="1601725" y="11708"/>
                </a:lnTo>
                <a:lnTo>
                  <a:pt x="1612900" y="9511"/>
                </a:lnTo>
                <a:close/>
              </a:path>
              <a:path w="3403600" h="64134">
                <a:moveTo>
                  <a:pt x="1638300" y="55131"/>
                </a:moveTo>
                <a:lnTo>
                  <a:pt x="1638300" y="13106"/>
                </a:lnTo>
                <a:lnTo>
                  <a:pt x="1625600" y="18020"/>
                </a:lnTo>
                <a:lnTo>
                  <a:pt x="1612900" y="18432"/>
                </a:lnTo>
                <a:lnTo>
                  <a:pt x="1601725" y="11708"/>
                </a:lnTo>
                <a:lnTo>
                  <a:pt x="1600200" y="12008"/>
                </a:lnTo>
                <a:lnTo>
                  <a:pt x="1600200" y="54551"/>
                </a:lnTo>
                <a:lnTo>
                  <a:pt x="1612900" y="54529"/>
                </a:lnTo>
                <a:lnTo>
                  <a:pt x="1612900" y="52324"/>
                </a:lnTo>
                <a:lnTo>
                  <a:pt x="1625600" y="50105"/>
                </a:lnTo>
                <a:lnTo>
                  <a:pt x="1638300" y="55131"/>
                </a:lnTo>
                <a:close/>
              </a:path>
              <a:path w="3403600" h="64134">
                <a:moveTo>
                  <a:pt x="1651000" y="18984"/>
                </a:moveTo>
                <a:lnTo>
                  <a:pt x="1651000" y="9991"/>
                </a:lnTo>
                <a:lnTo>
                  <a:pt x="1638300" y="3907"/>
                </a:lnTo>
                <a:lnTo>
                  <a:pt x="1638300" y="17254"/>
                </a:lnTo>
                <a:lnTo>
                  <a:pt x="1651000" y="18984"/>
                </a:lnTo>
                <a:close/>
              </a:path>
              <a:path w="3403600" h="64134">
                <a:moveTo>
                  <a:pt x="1651000" y="42129"/>
                </a:moveTo>
                <a:lnTo>
                  <a:pt x="1651000" y="18984"/>
                </a:lnTo>
                <a:lnTo>
                  <a:pt x="1638300" y="19187"/>
                </a:lnTo>
                <a:lnTo>
                  <a:pt x="1638300" y="40143"/>
                </a:lnTo>
                <a:lnTo>
                  <a:pt x="1651000" y="42129"/>
                </a:lnTo>
                <a:close/>
              </a:path>
              <a:path w="3403600" h="64134">
                <a:moveTo>
                  <a:pt x="1676400" y="15249"/>
                </a:moveTo>
                <a:lnTo>
                  <a:pt x="1676400" y="9368"/>
                </a:lnTo>
                <a:lnTo>
                  <a:pt x="1663700" y="7543"/>
                </a:lnTo>
                <a:lnTo>
                  <a:pt x="1663700" y="14955"/>
                </a:lnTo>
                <a:lnTo>
                  <a:pt x="1651000" y="14758"/>
                </a:lnTo>
                <a:lnTo>
                  <a:pt x="1651000" y="21291"/>
                </a:lnTo>
                <a:lnTo>
                  <a:pt x="1663700" y="15427"/>
                </a:lnTo>
                <a:lnTo>
                  <a:pt x="1676400" y="15249"/>
                </a:lnTo>
                <a:close/>
              </a:path>
              <a:path w="3403600" h="64134">
                <a:moveTo>
                  <a:pt x="1701800" y="36508"/>
                </a:moveTo>
                <a:lnTo>
                  <a:pt x="1701800" y="9516"/>
                </a:lnTo>
                <a:lnTo>
                  <a:pt x="1689100" y="4401"/>
                </a:lnTo>
                <a:lnTo>
                  <a:pt x="1689100" y="17344"/>
                </a:lnTo>
                <a:lnTo>
                  <a:pt x="1676400" y="20383"/>
                </a:lnTo>
                <a:lnTo>
                  <a:pt x="1651000" y="22320"/>
                </a:lnTo>
                <a:lnTo>
                  <a:pt x="1651000" y="53793"/>
                </a:lnTo>
                <a:lnTo>
                  <a:pt x="1663700" y="53146"/>
                </a:lnTo>
                <a:lnTo>
                  <a:pt x="1663700" y="48812"/>
                </a:lnTo>
                <a:lnTo>
                  <a:pt x="1676400" y="57169"/>
                </a:lnTo>
                <a:lnTo>
                  <a:pt x="1689100" y="49629"/>
                </a:lnTo>
                <a:lnTo>
                  <a:pt x="1701800" y="36508"/>
                </a:lnTo>
                <a:close/>
              </a:path>
              <a:path w="3403600" h="64134">
                <a:moveTo>
                  <a:pt x="1668146" y="5699"/>
                </a:moveTo>
                <a:lnTo>
                  <a:pt x="1663700" y="5231"/>
                </a:lnTo>
                <a:lnTo>
                  <a:pt x="1663700" y="7329"/>
                </a:lnTo>
                <a:lnTo>
                  <a:pt x="1668146" y="5699"/>
                </a:lnTo>
                <a:close/>
              </a:path>
              <a:path w="3403600" h="64134">
                <a:moveTo>
                  <a:pt x="1689100" y="15070"/>
                </a:moveTo>
                <a:lnTo>
                  <a:pt x="1689100" y="5223"/>
                </a:lnTo>
                <a:lnTo>
                  <a:pt x="1676400" y="2674"/>
                </a:lnTo>
                <a:lnTo>
                  <a:pt x="1668146" y="5699"/>
                </a:lnTo>
                <a:lnTo>
                  <a:pt x="1676400" y="6568"/>
                </a:lnTo>
                <a:lnTo>
                  <a:pt x="1676400" y="15249"/>
                </a:lnTo>
                <a:lnTo>
                  <a:pt x="1689100" y="15070"/>
                </a:lnTo>
                <a:close/>
              </a:path>
              <a:path w="3403600" h="64134">
                <a:moveTo>
                  <a:pt x="1752600" y="52203"/>
                </a:moveTo>
                <a:lnTo>
                  <a:pt x="1752600" y="17663"/>
                </a:lnTo>
                <a:lnTo>
                  <a:pt x="1739900" y="18834"/>
                </a:lnTo>
                <a:lnTo>
                  <a:pt x="1727200" y="17570"/>
                </a:lnTo>
                <a:lnTo>
                  <a:pt x="1727200" y="9796"/>
                </a:lnTo>
                <a:lnTo>
                  <a:pt x="1714500" y="6720"/>
                </a:lnTo>
                <a:lnTo>
                  <a:pt x="1701800" y="16754"/>
                </a:lnTo>
                <a:lnTo>
                  <a:pt x="1701800" y="55069"/>
                </a:lnTo>
                <a:lnTo>
                  <a:pt x="1714500" y="53051"/>
                </a:lnTo>
                <a:lnTo>
                  <a:pt x="1727200" y="48287"/>
                </a:lnTo>
                <a:lnTo>
                  <a:pt x="1739900" y="47444"/>
                </a:lnTo>
                <a:lnTo>
                  <a:pt x="1739900" y="55324"/>
                </a:lnTo>
                <a:lnTo>
                  <a:pt x="1752600" y="52203"/>
                </a:lnTo>
                <a:close/>
              </a:path>
              <a:path w="3403600" h="64134">
                <a:moveTo>
                  <a:pt x="1739900" y="55324"/>
                </a:moveTo>
                <a:lnTo>
                  <a:pt x="1739900" y="47444"/>
                </a:lnTo>
                <a:lnTo>
                  <a:pt x="1727200" y="54276"/>
                </a:lnTo>
                <a:lnTo>
                  <a:pt x="1739900" y="55324"/>
                </a:lnTo>
                <a:close/>
              </a:path>
              <a:path w="3403600" h="64134">
                <a:moveTo>
                  <a:pt x="1752600" y="13487"/>
                </a:moveTo>
                <a:lnTo>
                  <a:pt x="1752600" y="10008"/>
                </a:lnTo>
                <a:lnTo>
                  <a:pt x="1739900" y="8318"/>
                </a:lnTo>
                <a:lnTo>
                  <a:pt x="1739900" y="13471"/>
                </a:lnTo>
                <a:lnTo>
                  <a:pt x="1752600" y="13487"/>
                </a:lnTo>
                <a:close/>
              </a:path>
              <a:path w="3403600" h="64134">
                <a:moveTo>
                  <a:pt x="1828800" y="50219"/>
                </a:moveTo>
                <a:lnTo>
                  <a:pt x="1828800" y="8856"/>
                </a:lnTo>
                <a:lnTo>
                  <a:pt x="1816100" y="8583"/>
                </a:lnTo>
                <a:lnTo>
                  <a:pt x="1816100" y="17310"/>
                </a:lnTo>
                <a:lnTo>
                  <a:pt x="1803400" y="19737"/>
                </a:lnTo>
                <a:lnTo>
                  <a:pt x="1790700" y="17415"/>
                </a:lnTo>
                <a:lnTo>
                  <a:pt x="1790700" y="11892"/>
                </a:lnTo>
                <a:lnTo>
                  <a:pt x="1778000" y="15801"/>
                </a:lnTo>
                <a:lnTo>
                  <a:pt x="1765300" y="10566"/>
                </a:lnTo>
                <a:lnTo>
                  <a:pt x="1752600" y="6508"/>
                </a:lnTo>
                <a:lnTo>
                  <a:pt x="1752600" y="10008"/>
                </a:lnTo>
                <a:lnTo>
                  <a:pt x="1765300" y="11698"/>
                </a:lnTo>
                <a:lnTo>
                  <a:pt x="1765300" y="52652"/>
                </a:lnTo>
                <a:lnTo>
                  <a:pt x="1778000" y="41973"/>
                </a:lnTo>
                <a:lnTo>
                  <a:pt x="1778000" y="54479"/>
                </a:lnTo>
                <a:lnTo>
                  <a:pt x="1790700" y="52082"/>
                </a:lnTo>
                <a:lnTo>
                  <a:pt x="1803400" y="55350"/>
                </a:lnTo>
                <a:lnTo>
                  <a:pt x="1803400" y="54724"/>
                </a:lnTo>
                <a:lnTo>
                  <a:pt x="1816100" y="52312"/>
                </a:lnTo>
                <a:lnTo>
                  <a:pt x="1828800" y="50219"/>
                </a:lnTo>
                <a:close/>
              </a:path>
              <a:path w="3403600" h="64134">
                <a:moveTo>
                  <a:pt x="1765300" y="53910"/>
                </a:moveTo>
                <a:lnTo>
                  <a:pt x="1765300" y="11698"/>
                </a:lnTo>
                <a:lnTo>
                  <a:pt x="1752600" y="13487"/>
                </a:lnTo>
                <a:lnTo>
                  <a:pt x="1752600" y="54367"/>
                </a:lnTo>
                <a:lnTo>
                  <a:pt x="1765300" y="53910"/>
                </a:lnTo>
                <a:close/>
              </a:path>
              <a:path w="3403600" h="64134">
                <a:moveTo>
                  <a:pt x="1790700" y="7710"/>
                </a:moveTo>
                <a:lnTo>
                  <a:pt x="1790700" y="4578"/>
                </a:lnTo>
                <a:lnTo>
                  <a:pt x="1778000" y="5459"/>
                </a:lnTo>
                <a:lnTo>
                  <a:pt x="1790700" y="7710"/>
                </a:lnTo>
                <a:close/>
              </a:path>
              <a:path w="3403600" h="64134">
                <a:moveTo>
                  <a:pt x="1816100" y="10249"/>
                </a:moveTo>
                <a:lnTo>
                  <a:pt x="1803400" y="10980"/>
                </a:lnTo>
                <a:lnTo>
                  <a:pt x="1803400" y="12777"/>
                </a:lnTo>
                <a:lnTo>
                  <a:pt x="1816100" y="10249"/>
                </a:lnTo>
                <a:close/>
              </a:path>
              <a:path w="3403600" h="64134">
                <a:moveTo>
                  <a:pt x="1841500" y="5427"/>
                </a:moveTo>
                <a:lnTo>
                  <a:pt x="1828800" y="8610"/>
                </a:lnTo>
                <a:lnTo>
                  <a:pt x="1830441" y="9229"/>
                </a:lnTo>
                <a:lnTo>
                  <a:pt x="1841500" y="5427"/>
                </a:lnTo>
                <a:close/>
              </a:path>
              <a:path w="3403600" h="64134">
                <a:moveTo>
                  <a:pt x="1841500" y="34816"/>
                </a:moveTo>
                <a:lnTo>
                  <a:pt x="1841500" y="13400"/>
                </a:lnTo>
                <a:lnTo>
                  <a:pt x="1830441" y="9229"/>
                </a:lnTo>
                <a:lnTo>
                  <a:pt x="1828800" y="9793"/>
                </a:lnTo>
                <a:lnTo>
                  <a:pt x="1828800" y="35425"/>
                </a:lnTo>
                <a:lnTo>
                  <a:pt x="1841500" y="34816"/>
                </a:lnTo>
                <a:close/>
              </a:path>
              <a:path w="3403600" h="64134">
                <a:moveTo>
                  <a:pt x="1866900" y="47865"/>
                </a:moveTo>
                <a:lnTo>
                  <a:pt x="1866900" y="20137"/>
                </a:lnTo>
                <a:lnTo>
                  <a:pt x="1854200" y="17601"/>
                </a:lnTo>
                <a:lnTo>
                  <a:pt x="1854200" y="45562"/>
                </a:lnTo>
                <a:lnTo>
                  <a:pt x="1841500" y="48137"/>
                </a:lnTo>
                <a:lnTo>
                  <a:pt x="1841500" y="47209"/>
                </a:lnTo>
                <a:lnTo>
                  <a:pt x="1828800" y="40637"/>
                </a:lnTo>
                <a:lnTo>
                  <a:pt x="1828800" y="51754"/>
                </a:lnTo>
                <a:lnTo>
                  <a:pt x="1854200" y="51741"/>
                </a:lnTo>
                <a:lnTo>
                  <a:pt x="1866900" y="47865"/>
                </a:lnTo>
                <a:close/>
              </a:path>
              <a:path w="3403600" h="64134">
                <a:moveTo>
                  <a:pt x="1854200" y="41626"/>
                </a:moveTo>
                <a:lnTo>
                  <a:pt x="1854200" y="12653"/>
                </a:lnTo>
                <a:lnTo>
                  <a:pt x="1841500" y="16010"/>
                </a:lnTo>
                <a:lnTo>
                  <a:pt x="1841500" y="37364"/>
                </a:lnTo>
                <a:lnTo>
                  <a:pt x="1854200" y="41626"/>
                </a:lnTo>
                <a:close/>
              </a:path>
              <a:path w="3403600" h="64134">
                <a:moveTo>
                  <a:pt x="1879600" y="8853"/>
                </a:moveTo>
                <a:lnTo>
                  <a:pt x="1879600" y="6194"/>
                </a:lnTo>
                <a:lnTo>
                  <a:pt x="1866900" y="5839"/>
                </a:lnTo>
                <a:lnTo>
                  <a:pt x="1854200" y="8406"/>
                </a:lnTo>
                <a:lnTo>
                  <a:pt x="1854200" y="17601"/>
                </a:lnTo>
                <a:lnTo>
                  <a:pt x="1866900" y="9611"/>
                </a:lnTo>
                <a:lnTo>
                  <a:pt x="1866900" y="10750"/>
                </a:lnTo>
                <a:lnTo>
                  <a:pt x="1879600" y="8853"/>
                </a:lnTo>
                <a:close/>
              </a:path>
              <a:path w="3403600" h="64134">
                <a:moveTo>
                  <a:pt x="1879600" y="55162"/>
                </a:moveTo>
                <a:lnTo>
                  <a:pt x="1879600" y="12305"/>
                </a:lnTo>
                <a:lnTo>
                  <a:pt x="1866900" y="10750"/>
                </a:lnTo>
                <a:lnTo>
                  <a:pt x="1866900" y="53277"/>
                </a:lnTo>
                <a:lnTo>
                  <a:pt x="1879600" y="55162"/>
                </a:lnTo>
                <a:close/>
              </a:path>
              <a:path w="3403600" h="64134">
                <a:moveTo>
                  <a:pt x="1892300" y="45467"/>
                </a:moveTo>
                <a:lnTo>
                  <a:pt x="1892300" y="18117"/>
                </a:lnTo>
                <a:lnTo>
                  <a:pt x="1879600" y="19829"/>
                </a:lnTo>
                <a:lnTo>
                  <a:pt x="1879600" y="39961"/>
                </a:lnTo>
                <a:lnTo>
                  <a:pt x="1892300" y="45467"/>
                </a:lnTo>
                <a:close/>
              </a:path>
              <a:path w="3403600" h="64134">
                <a:moveTo>
                  <a:pt x="1905000" y="54620"/>
                </a:moveTo>
                <a:lnTo>
                  <a:pt x="1905000" y="52082"/>
                </a:lnTo>
                <a:lnTo>
                  <a:pt x="1892300" y="44614"/>
                </a:lnTo>
                <a:lnTo>
                  <a:pt x="1892300" y="50011"/>
                </a:lnTo>
                <a:lnTo>
                  <a:pt x="1879600" y="39961"/>
                </a:lnTo>
                <a:lnTo>
                  <a:pt x="1879600" y="52999"/>
                </a:lnTo>
                <a:lnTo>
                  <a:pt x="1892300" y="53872"/>
                </a:lnTo>
                <a:lnTo>
                  <a:pt x="1905000" y="54620"/>
                </a:lnTo>
                <a:close/>
              </a:path>
              <a:path w="3403600" h="64134">
                <a:moveTo>
                  <a:pt x="1905000" y="8470"/>
                </a:moveTo>
                <a:lnTo>
                  <a:pt x="1905000" y="4645"/>
                </a:lnTo>
                <a:lnTo>
                  <a:pt x="1892300" y="5218"/>
                </a:lnTo>
                <a:lnTo>
                  <a:pt x="1905000" y="8470"/>
                </a:lnTo>
                <a:close/>
              </a:path>
              <a:path w="3403600" h="64134">
                <a:moveTo>
                  <a:pt x="1955800" y="55010"/>
                </a:moveTo>
                <a:lnTo>
                  <a:pt x="1955800" y="17940"/>
                </a:lnTo>
                <a:lnTo>
                  <a:pt x="1944918" y="15982"/>
                </a:lnTo>
                <a:lnTo>
                  <a:pt x="1943100" y="16187"/>
                </a:lnTo>
                <a:lnTo>
                  <a:pt x="1943100" y="15654"/>
                </a:lnTo>
                <a:lnTo>
                  <a:pt x="1932500" y="10328"/>
                </a:lnTo>
                <a:lnTo>
                  <a:pt x="1930400" y="10557"/>
                </a:lnTo>
                <a:lnTo>
                  <a:pt x="1917700" y="12310"/>
                </a:lnTo>
                <a:lnTo>
                  <a:pt x="1917700" y="14334"/>
                </a:lnTo>
                <a:lnTo>
                  <a:pt x="1905000" y="15048"/>
                </a:lnTo>
                <a:lnTo>
                  <a:pt x="1892300" y="13787"/>
                </a:lnTo>
                <a:lnTo>
                  <a:pt x="1892300" y="22258"/>
                </a:lnTo>
                <a:lnTo>
                  <a:pt x="1905000" y="15351"/>
                </a:lnTo>
                <a:lnTo>
                  <a:pt x="1905000" y="49117"/>
                </a:lnTo>
                <a:lnTo>
                  <a:pt x="1930400" y="42386"/>
                </a:lnTo>
                <a:lnTo>
                  <a:pt x="1930400" y="54144"/>
                </a:lnTo>
                <a:lnTo>
                  <a:pt x="1943100" y="52324"/>
                </a:lnTo>
                <a:lnTo>
                  <a:pt x="1955800" y="55010"/>
                </a:lnTo>
                <a:close/>
              </a:path>
              <a:path w="3403600" h="64134">
                <a:moveTo>
                  <a:pt x="1905000" y="45779"/>
                </a:moveTo>
                <a:lnTo>
                  <a:pt x="1905000" y="18839"/>
                </a:lnTo>
                <a:lnTo>
                  <a:pt x="1892300" y="22281"/>
                </a:lnTo>
                <a:lnTo>
                  <a:pt x="1892300" y="43453"/>
                </a:lnTo>
                <a:lnTo>
                  <a:pt x="1905000" y="45779"/>
                </a:lnTo>
                <a:close/>
              </a:path>
              <a:path w="3403600" h="64134">
                <a:moveTo>
                  <a:pt x="1930400" y="54144"/>
                </a:moveTo>
                <a:lnTo>
                  <a:pt x="1930400" y="42386"/>
                </a:lnTo>
                <a:lnTo>
                  <a:pt x="1917700" y="50827"/>
                </a:lnTo>
                <a:lnTo>
                  <a:pt x="1917700" y="51360"/>
                </a:lnTo>
                <a:lnTo>
                  <a:pt x="1905000" y="53299"/>
                </a:lnTo>
                <a:lnTo>
                  <a:pt x="1917700" y="55964"/>
                </a:lnTo>
                <a:lnTo>
                  <a:pt x="1930400" y="54144"/>
                </a:lnTo>
                <a:close/>
              </a:path>
              <a:path w="3403600" h="64134">
                <a:moveTo>
                  <a:pt x="1943100" y="9169"/>
                </a:moveTo>
                <a:lnTo>
                  <a:pt x="1943100" y="7450"/>
                </a:lnTo>
                <a:lnTo>
                  <a:pt x="1930400" y="4705"/>
                </a:lnTo>
                <a:lnTo>
                  <a:pt x="1930400" y="9272"/>
                </a:lnTo>
                <a:lnTo>
                  <a:pt x="1932500" y="10328"/>
                </a:lnTo>
                <a:lnTo>
                  <a:pt x="1943100" y="9169"/>
                </a:lnTo>
                <a:close/>
              </a:path>
              <a:path w="3403600" h="64134">
                <a:moveTo>
                  <a:pt x="1955800" y="14751"/>
                </a:moveTo>
                <a:lnTo>
                  <a:pt x="1955800" y="12284"/>
                </a:lnTo>
                <a:lnTo>
                  <a:pt x="1943100" y="12691"/>
                </a:lnTo>
                <a:lnTo>
                  <a:pt x="1943100" y="15654"/>
                </a:lnTo>
                <a:lnTo>
                  <a:pt x="1944918" y="15982"/>
                </a:lnTo>
                <a:lnTo>
                  <a:pt x="1955800" y="14751"/>
                </a:lnTo>
                <a:close/>
              </a:path>
              <a:path w="3403600" h="64134">
                <a:moveTo>
                  <a:pt x="1981200" y="7216"/>
                </a:moveTo>
                <a:lnTo>
                  <a:pt x="1981200" y="6156"/>
                </a:lnTo>
                <a:lnTo>
                  <a:pt x="1968500" y="3856"/>
                </a:lnTo>
                <a:lnTo>
                  <a:pt x="1955800" y="4748"/>
                </a:lnTo>
                <a:lnTo>
                  <a:pt x="1955800" y="48233"/>
                </a:lnTo>
                <a:lnTo>
                  <a:pt x="1968500" y="45901"/>
                </a:lnTo>
                <a:lnTo>
                  <a:pt x="1968500" y="13587"/>
                </a:lnTo>
                <a:lnTo>
                  <a:pt x="1981200" y="7216"/>
                </a:lnTo>
                <a:close/>
              </a:path>
              <a:path w="3403600" h="64134">
                <a:moveTo>
                  <a:pt x="1981200" y="54992"/>
                </a:moveTo>
                <a:lnTo>
                  <a:pt x="1981200" y="47938"/>
                </a:lnTo>
                <a:lnTo>
                  <a:pt x="1955800" y="51654"/>
                </a:lnTo>
                <a:lnTo>
                  <a:pt x="1981200" y="54992"/>
                </a:lnTo>
                <a:close/>
              </a:path>
              <a:path w="3403600" h="64134">
                <a:moveTo>
                  <a:pt x="1971221" y="15126"/>
                </a:moveTo>
                <a:lnTo>
                  <a:pt x="1968500" y="15593"/>
                </a:lnTo>
                <a:lnTo>
                  <a:pt x="1968500" y="16454"/>
                </a:lnTo>
                <a:lnTo>
                  <a:pt x="1971221" y="15126"/>
                </a:lnTo>
                <a:close/>
              </a:path>
              <a:path w="3403600" h="64134">
                <a:moveTo>
                  <a:pt x="2006600" y="50931"/>
                </a:moveTo>
                <a:lnTo>
                  <a:pt x="2006600" y="17486"/>
                </a:lnTo>
                <a:lnTo>
                  <a:pt x="1993900" y="18960"/>
                </a:lnTo>
                <a:lnTo>
                  <a:pt x="1968500" y="16454"/>
                </a:lnTo>
                <a:lnTo>
                  <a:pt x="1968500" y="45901"/>
                </a:lnTo>
                <a:lnTo>
                  <a:pt x="1981200" y="47938"/>
                </a:lnTo>
                <a:lnTo>
                  <a:pt x="1981200" y="54992"/>
                </a:lnTo>
                <a:lnTo>
                  <a:pt x="1993900" y="55839"/>
                </a:lnTo>
                <a:lnTo>
                  <a:pt x="1993900" y="52082"/>
                </a:lnTo>
                <a:lnTo>
                  <a:pt x="2006600" y="50931"/>
                </a:lnTo>
                <a:close/>
              </a:path>
              <a:path w="3403600" h="64134">
                <a:moveTo>
                  <a:pt x="1981200" y="13411"/>
                </a:moveTo>
                <a:lnTo>
                  <a:pt x="1981200" y="10257"/>
                </a:lnTo>
                <a:lnTo>
                  <a:pt x="1971221" y="15126"/>
                </a:lnTo>
                <a:lnTo>
                  <a:pt x="1981200" y="13411"/>
                </a:lnTo>
                <a:close/>
              </a:path>
              <a:path w="3403600" h="64134">
                <a:moveTo>
                  <a:pt x="2032000" y="23148"/>
                </a:moveTo>
                <a:lnTo>
                  <a:pt x="2032000" y="16385"/>
                </a:lnTo>
                <a:lnTo>
                  <a:pt x="2019300" y="12120"/>
                </a:lnTo>
                <a:lnTo>
                  <a:pt x="2006600" y="8602"/>
                </a:lnTo>
                <a:lnTo>
                  <a:pt x="2006600" y="53786"/>
                </a:lnTo>
                <a:lnTo>
                  <a:pt x="2019300" y="55133"/>
                </a:lnTo>
                <a:lnTo>
                  <a:pt x="2019300" y="21923"/>
                </a:lnTo>
                <a:lnTo>
                  <a:pt x="2032000" y="23148"/>
                </a:lnTo>
                <a:close/>
              </a:path>
              <a:path w="3403600" h="64134">
                <a:moveTo>
                  <a:pt x="2032000" y="50842"/>
                </a:moveTo>
                <a:lnTo>
                  <a:pt x="2032000" y="30105"/>
                </a:lnTo>
                <a:lnTo>
                  <a:pt x="2019300" y="32273"/>
                </a:lnTo>
                <a:lnTo>
                  <a:pt x="2019300" y="52420"/>
                </a:lnTo>
                <a:lnTo>
                  <a:pt x="2032000" y="50842"/>
                </a:lnTo>
                <a:close/>
              </a:path>
              <a:path w="3403600" h="64134">
                <a:moveTo>
                  <a:pt x="2044700" y="55801"/>
                </a:moveTo>
                <a:lnTo>
                  <a:pt x="2044700" y="7471"/>
                </a:lnTo>
                <a:lnTo>
                  <a:pt x="2032000" y="11854"/>
                </a:lnTo>
                <a:lnTo>
                  <a:pt x="2032000" y="55961"/>
                </a:lnTo>
                <a:lnTo>
                  <a:pt x="2044700" y="55801"/>
                </a:lnTo>
                <a:close/>
              </a:path>
              <a:path w="3403600" h="64134">
                <a:moveTo>
                  <a:pt x="2070100" y="52387"/>
                </a:moveTo>
                <a:lnTo>
                  <a:pt x="2070100" y="11245"/>
                </a:lnTo>
                <a:lnTo>
                  <a:pt x="2057400" y="19420"/>
                </a:lnTo>
                <a:lnTo>
                  <a:pt x="2044700" y="14077"/>
                </a:lnTo>
                <a:lnTo>
                  <a:pt x="2044700" y="53890"/>
                </a:lnTo>
                <a:lnTo>
                  <a:pt x="2057400" y="52121"/>
                </a:lnTo>
                <a:lnTo>
                  <a:pt x="2070100" y="52387"/>
                </a:lnTo>
                <a:close/>
              </a:path>
              <a:path w="3403600" h="64134">
                <a:moveTo>
                  <a:pt x="2095500" y="56996"/>
                </a:moveTo>
                <a:lnTo>
                  <a:pt x="2095500" y="11362"/>
                </a:lnTo>
                <a:lnTo>
                  <a:pt x="2082800" y="9652"/>
                </a:lnTo>
                <a:lnTo>
                  <a:pt x="2070100" y="7704"/>
                </a:lnTo>
                <a:lnTo>
                  <a:pt x="2070100" y="11046"/>
                </a:lnTo>
                <a:lnTo>
                  <a:pt x="2082800" y="15732"/>
                </a:lnTo>
                <a:lnTo>
                  <a:pt x="2082800" y="46151"/>
                </a:lnTo>
                <a:lnTo>
                  <a:pt x="2095500" y="56996"/>
                </a:lnTo>
                <a:close/>
              </a:path>
              <a:path w="3403600" h="64134">
                <a:moveTo>
                  <a:pt x="2082800" y="46151"/>
                </a:moveTo>
                <a:lnTo>
                  <a:pt x="2082800" y="15732"/>
                </a:lnTo>
                <a:lnTo>
                  <a:pt x="2070100" y="19091"/>
                </a:lnTo>
                <a:lnTo>
                  <a:pt x="2070100" y="47028"/>
                </a:lnTo>
                <a:lnTo>
                  <a:pt x="2082800" y="46151"/>
                </a:lnTo>
                <a:close/>
              </a:path>
              <a:path w="3403600" h="64134">
                <a:moveTo>
                  <a:pt x="2095500" y="11362"/>
                </a:moveTo>
                <a:lnTo>
                  <a:pt x="2095500" y="3641"/>
                </a:lnTo>
                <a:lnTo>
                  <a:pt x="2082800" y="5808"/>
                </a:lnTo>
                <a:lnTo>
                  <a:pt x="2082800" y="7101"/>
                </a:lnTo>
                <a:lnTo>
                  <a:pt x="2095500" y="11362"/>
                </a:lnTo>
                <a:close/>
              </a:path>
              <a:path w="3403600" h="64134">
                <a:moveTo>
                  <a:pt x="2108200" y="19116"/>
                </a:moveTo>
                <a:lnTo>
                  <a:pt x="2108200" y="6987"/>
                </a:lnTo>
                <a:lnTo>
                  <a:pt x="2095500" y="8394"/>
                </a:lnTo>
                <a:lnTo>
                  <a:pt x="2108200" y="19116"/>
                </a:lnTo>
                <a:close/>
              </a:path>
              <a:path w="3403600" h="64134">
                <a:moveTo>
                  <a:pt x="2108200" y="30331"/>
                </a:moveTo>
                <a:lnTo>
                  <a:pt x="2108200" y="21420"/>
                </a:lnTo>
                <a:lnTo>
                  <a:pt x="2095500" y="12594"/>
                </a:lnTo>
                <a:lnTo>
                  <a:pt x="2095500" y="39420"/>
                </a:lnTo>
                <a:lnTo>
                  <a:pt x="2108200" y="30331"/>
                </a:lnTo>
                <a:close/>
              </a:path>
              <a:path w="3403600" h="64134">
                <a:moveTo>
                  <a:pt x="2120900" y="7719"/>
                </a:moveTo>
                <a:lnTo>
                  <a:pt x="2120900" y="1826"/>
                </a:lnTo>
                <a:lnTo>
                  <a:pt x="2108200" y="5010"/>
                </a:lnTo>
                <a:lnTo>
                  <a:pt x="2120900" y="7719"/>
                </a:lnTo>
                <a:close/>
              </a:path>
              <a:path w="3403600" h="64134">
                <a:moveTo>
                  <a:pt x="2120900" y="59359"/>
                </a:moveTo>
                <a:lnTo>
                  <a:pt x="2120900" y="8507"/>
                </a:lnTo>
                <a:lnTo>
                  <a:pt x="2108200" y="12086"/>
                </a:lnTo>
                <a:lnTo>
                  <a:pt x="2108200" y="51436"/>
                </a:lnTo>
                <a:lnTo>
                  <a:pt x="2120900" y="59359"/>
                </a:lnTo>
                <a:close/>
              </a:path>
              <a:path w="3403600" h="64134">
                <a:moveTo>
                  <a:pt x="2159000" y="9725"/>
                </a:moveTo>
                <a:lnTo>
                  <a:pt x="2133600" y="9962"/>
                </a:lnTo>
                <a:lnTo>
                  <a:pt x="2120900" y="11762"/>
                </a:lnTo>
                <a:lnTo>
                  <a:pt x="2120900" y="51245"/>
                </a:lnTo>
                <a:lnTo>
                  <a:pt x="2133600" y="51903"/>
                </a:lnTo>
                <a:lnTo>
                  <a:pt x="2133600" y="12424"/>
                </a:lnTo>
                <a:lnTo>
                  <a:pt x="2146300" y="19221"/>
                </a:lnTo>
                <a:lnTo>
                  <a:pt x="2146300" y="11968"/>
                </a:lnTo>
                <a:lnTo>
                  <a:pt x="2159000" y="9725"/>
                </a:lnTo>
                <a:close/>
              </a:path>
              <a:path w="3403600" h="64134">
                <a:moveTo>
                  <a:pt x="2146300" y="49928"/>
                </a:moveTo>
                <a:lnTo>
                  <a:pt x="2146300" y="19221"/>
                </a:lnTo>
                <a:lnTo>
                  <a:pt x="2133600" y="19111"/>
                </a:lnTo>
                <a:lnTo>
                  <a:pt x="2133600" y="48280"/>
                </a:lnTo>
                <a:lnTo>
                  <a:pt x="2146300" y="49928"/>
                </a:lnTo>
                <a:close/>
              </a:path>
              <a:path w="3403600" h="64134">
                <a:moveTo>
                  <a:pt x="2159000" y="55010"/>
                </a:moveTo>
                <a:lnTo>
                  <a:pt x="2146300" y="54133"/>
                </a:lnTo>
                <a:lnTo>
                  <a:pt x="2146300" y="51579"/>
                </a:lnTo>
                <a:lnTo>
                  <a:pt x="2133600" y="51581"/>
                </a:lnTo>
                <a:lnTo>
                  <a:pt x="2133600" y="53598"/>
                </a:lnTo>
                <a:lnTo>
                  <a:pt x="2146300" y="55058"/>
                </a:lnTo>
                <a:lnTo>
                  <a:pt x="2159000" y="55010"/>
                </a:lnTo>
                <a:close/>
              </a:path>
              <a:path w="3403600" h="64134">
                <a:moveTo>
                  <a:pt x="2159000" y="4554"/>
                </a:moveTo>
                <a:lnTo>
                  <a:pt x="2146300" y="3669"/>
                </a:lnTo>
                <a:lnTo>
                  <a:pt x="2146300" y="6468"/>
                </a:lnTo>
                <a:lnTo>
                  <a:pt x="2159000" y="4554"/>
                </a:lnTo>
                <a:close/>
              </a:path>
              <a:path w="3403600" h="64134">
                <a:moveTo>
                  <a:pt x="2159000" y="38077"/>
                </a:moveTo>
                <a:lnTo>
                  <a:pt x="2159000" y="14895"/>
                </a:lnTo>
                <a:lnTo>
                  <a:pt x="2146300" y="19079"/>
                </a:lnTo>
                <a:lnTo>
                  <a:pt x="2146300" y="37292"/>
                </a:lnTo>
                <a:lnTo>
                  <a:pt x="2159000" y="38077"/>
                </a:lnTo>
                <a:close/>
              </a:path>
              <a:path w="3403600" h="64134">
                <a:moveTo>
                  <a:pt x="2184400" y="10789"/>
                </a:moveTo>
                <a:lnTo>
                  <a:pt x="2171700" y="4655"/>
                </a:lnTo>
                <a:lnTo>
                  <a:pt x="2159000" y="8055"/>
                </a:lnTo>
                <a:lnTo>
                  <a:pt x="2159000" y="38077"/>
                </a:lnTo>
                <a:lnTo>
                  <a:pt x="2146300" y="37292"/>
                </a:lnTo>
                <a:lnTo>
                  <a:pt x="2146300" y="49611"/>
                </a:lnTo>
                <a:lnTo>
                  <a:pt x="2159000" y="49307"/>
                </a:lnTo>
                <a:lnTo>
                  <a:pt x="2171700" y="46758"/>
                </a:lnTo>
                <a:lnTo>
                  <a:pt x="2171700" y="14287"/>
                </a:lnTo>
                <a:lnTo>
                  <a:pt x="2184400" y="10789"/>
                </a:lnTo>
                <a:close/>
              </a:path>
              <a:path w="3403600" h="64134">
                <a:moveTo>
                  <a:pt x="2197100" y="46369"/>
                </a:moveTo>
                <a:lnTo>
                  <a:pt x="2197100" y="20278"/>
                </a:lnTo>
                <a:lnTo>
                  <a:pt x="2171700" y="14287"/>
                </a:lnTo>
                <a:lnTo>
                  <a:pt x="2171700" y="38254"/>
                </a:lnTo>
                <a:lnTo>
                  <a:pt x="2184400" y="37405"/>
                </a:lnTo>
                <a:lnTo>
                  <a:pt x="2184400" y="44884"/>
                </a:lnTo>
                <a:lnTo>
                  <a:pt x="2197100" y="46369"/>
                </a:lnTo>
                <a:close/>
              </a:path>
              <a:path w="3403600" h="64134">
                <a:moveTo>
                  <a:pt x="2197100" y="51202"/>
                </a:moveTo>
                <a:lnTo>
                  <a:pt x="2197100" y="46369"/>
                </a:lnTo>
                <a:lnTo>
                  <a:pt x="2184400" y="48926"/>
                </a:lnTo>
                <a:lnTo>
                  <a:pt x="2184400" y="46950"/>
                </a:lnTo>
                <a:lnTo>
                  <a:pt x="2171700" y="42414"/>
                </a:lnTo>
                <a:lnTo>
                  <a:pt x="2171700" y="53234"/>
                </a:lnTo>
                <a:lnTo>
                  <a:pt x="2184400" y="55162"/>
                </a:lnTo>
                <a:lnTo>
                  <a:pt x="2197100" y="51202"/>
                </a:lnTo>
                <a:close/>
              </a:path>
              <a:path w="3403600" h="64134">
                <a:moveTo>
                  <a:pt x="2209800" y="17589"/>
                </a:moveTo>
                <a:lnTo>
                  <a:pt x="2209800" y="16612"/>
                </a:lnTo>
                <a:lnTo>
                  <a:pt x="2197100" y="16431"/>
                </a:lnTo>
                <a:lnTo>
                  <a:pt x="2197100" y="18204"/>
                </a:lnTo>
                <a:lnTo>
                  <a:pt x="2209800" y="17589"/>
                </a:lnTo>
                <a:close/>
              </a:path>
              <a:path w="3403600" h="64134">
                <a:moveTo>
                  <a:pt x="2209800" y="39649"/>
                </a:moveTo>
                <a:lnTo>
                  <a:pt x="2209800" y="24572"/>
                </a:lnTo>
                <a:lnTo>
                  <a:pt x="2197100" y="23755"/>
                </a:lnTo>
                <a:lnTo>
                  <a:pt x="2197100" y="38252"/>
                </a:lnTo>
                <a:lnTo>
                  <a:pt x="2209800" y="39649"/>
                </a:lnTo>
                <a:close/>
              </a:path>
              <a:path w="3403600" h="64134">
                <a:moveTo>
                  <a:pt x="2222500" y="52425"/>
                </a:moveTo>
                <a:lnTo>
                  <a:pt x="2222500" y="15923"/>
                </a:lnTo>
                <a:lnTo>
                  <a:pt x="2209800" y="20012"/>
                </a:lnTo>
                <a:lnTo>
                  <a:pt x="2209800" y="40640"/>
                </a:lnTo>
                <a:lnTo>
                  <a:pt x="2197100" y="38252"/>
                </a:lnTo>
                <a:lnTo>
                  <a:pt x="2197100" y="54113"/>
                </a:lnTo>
                <a:lnTo>
                  <a:pt x="2222500" y="52425"/>
                </a:lnTo>
                <a:close/>
              </a:path>
              <a:path w="3403600" h="64134">
                <a:moveTo>
                  <a:pt x="2260600" y="11594"/>
                </a:moveTo>
                <a:lnTo>
                  <a:pt x="2247900" y="8351"/>
                </a:lnTo>
                <a:lnTo>
                  <a:pt x="2235200" y="8247"/>
                </a:lnTo>
                <a:lnTo>
                  <a:pt x="2235200" y="11550"/>
                </a:lnTo>
                <a:lnTo>
                  <a:pt x="2222500" y="8994"/>
                </a:lnTo>
                <a:lnTo>
                  <a:pt x="2222500" y="56233"/>
                </a:lnTo>
                <a:lnTo>
                  <a:pt x="2235200" y="55091"/>
                </a:lnTo>
                <a:lnTo>
                  <a:pt x="2247900" y="51504"/>
                </a:lnTo>
                <a:lnTo>
                  <a:pt x="2247900" y="17710"/>
                </a:lnTo>
                <a:lnTo>
                  <a:pt x="2260600" y="11594"/>
                </a:lnTo>
                <a:close/>
              </a:path>
              <a:path w="3403600" h="64134">
                <a:moveTo>
                  <a:pt x="2273300" y="22898"/>
                </a:moveTo>
                <a:lnTo>
                  <a:pt x="2273300" y="15743"/>
                </a:lnTo>
                <a:lnTo>
                  <a:pt x="2260600" y="18609"/>
                </a:lnTo>
                <a:lnTo>
                  <a:pt x="2247900" y="17710"/>
                </a:lnTo>
                <a:lnTo>
                  <a:pt x="2247900" y="47252"/>
                </a:lnTo>
                <a:lnTo>
                  <a:pt x="2260600" y="48945"/>
                </a:lnTo>
                <a:lnTo>
                  <a:pt x="2260600" y="25209"/>
                </a:lnTo>
                <a:lnTo>
                  <a:pt x="2273300" y="22898"/>
                </a:lnTo>
                <a:close/>
              </a:path>
              <a:path w="3403600" h="64134">
                <a:moveTo>
                  <a:pt x="2260600" y="54754"/>
                </a:moveTo>
                <a:lnTo>
                  <a:pt x="2260600" y="50242"/>
                </a:lnTo>
                <a:lnTo>
                  <a:pt x="2247900" y="52462"/>
                </a:lnTo>
                <a:lnTo>
                  <a:pt x="2260600" y="54754"/>
                </a:lnTo>
                <a:close/>
              </a:path>
              <a:path w="3403600" h="64134">
                <a:moveTo>
                  <a:pt x="2298700" y="55655"/>
                </a:moveTo>
                <a:lnTo>
                  <a:pt x="2298700" y="19135"/>
                </a:lnTo>
                <a:lnTo>
                  <a:pt x="2286000" y="18926"/>
                </a:lnTo>
                <a:lnTo>
                  <a:pt x="2286000" y="12259"/>
                </a:lnTo>
                <a:lnTo>
                  <a:pt x="2273300" y="11625"/>
                </a:lnTo>
                <a:lnTo>
                  <a:pt x="2273300" y="27672"/>
                </a:lnTo>
                <a:lnTo>
                  <a:pt x="2260600" y="27145"/>
                </a:lnTo>
                <a:lnTo>
                  <a:pt x="2260600" y="51152"/>
                </a:lnTo>
                <a:lnTo>
                  <a:pt x="2273300" y="51968"/>
                </a:lnTo>
                <a:lnTo>
                  <a:pt x="2298700" y="55655"/>
                </a:lnTo>
                <a:close/>
              </a:path>
              <a:path w="3403600" h="64134">
                <a:moveTo>
                  <a:pt x="2286000" y="12259"/>
                </a:moveTo>
                <a:lnTo>
                  <a:pt x="2286000" y="7503"/>
                </a:lnTo>
                <a:lnTo>
                  <a:pt x="2273300" y="4135"/>
                </a:lnTo>
                <a:lnTo>
                  <a:pt x="2273300" y="11625"/>
                </a:lnTo>
                <a:lnTo>
                  <a:pt x="2286000" y="12259"/>
                </a:lnTo>
                <a:close/>
              </a:path>
              <a:path w="3403600" h="64134">
                <a:moveTo>
                  <a:pt x="2298700" y="17871"/>
                </a:moveTo>
                <a:lnTo>
                  <a:pt x="2298700" y="8022"/>
                </a:lnTo>
                <a:lnTo>
                  <a:pt x="2286000" y="10561"/>
                </a:lnTo>
                <a:lnTo>
                  <a:pt x="2286000" y="18926"/>
                </a:lnTo>
                <a:lnTo>
                  <a:pt x="2298700" y="17871"/>
                </a:lnTo>
                <a:close/>
              </a:path>
              <a:path w="3403600" h="64134">
                <a:moveTo>
                  <a:pt x="2311400" y="30625"/>
                </a:moveTo>
                <a:lnTo>
                  <a:pt x="2311400" y="11905"/>
                </a:lnTo>
                <a:lnTo>
                  <a:pt x="2298700" y="10954"/>
                </a:lnTo>
                <a:lnTo>
                  <a:pt x="2298700" y="31322"/>
                </a:lnTo>
                <a:lnTo>
                  <a:pt x="2311400" y="30625"/>
                </a:lnTo>
                <a:close/>
              </a:path>
              <a:path w="3403600" h="64134">
                <a:moveTo>
                  <a:pt x="2311400" y="34417"/>
                </a:moveTo>
                <a:lnTo>
                  <a:pt x="2311400" y="32386"/>
                </a:lnTo>
                <a:lnTo>
                  <a:pt x="2298700" y="32979"/>
                </a:lnTo>
                <a:lnTo>
                  <a:pt x="2311400" y="34417"/>
                </a:lnTo>
                <a:close/>
              </a:path>
              <a:path w="3403600" h="64134">
                <a:moveTo>
                  <a:pt x="2336800" y="52132"/>
                </a:moveTo>
                <a:lnTo>
                  <a:pt x="2336800" y="14363"/>
                </a:lnTo>
                <a:lnTo>
                  <a:pt x="2324100" y="10921"/>
                </a:lnTo>
                <a:lnTo>
                  <a:pt x="2324100" y="18051"/>
                </a:lnTo>
                <a:lnTo>
                  <a:pt x="2311400" y="19876"/>
                </a:lnTo>
                <a:lnTo>
                  <a:pt x="2311400" y="55808"/>
                </a:lnTo>
                <a:lnTo>
                  <a:pt x="2324100" y="49314"/>
                </a:lnTo>
                <a:lnTo>
                  <a:pt x="2336800" y="52132"/>
                </a:lnTo>
                <a:close/>
              </a:path>
              <a:path w="3403600" h="64134">
                <a:moveTo>
                  <a:pt x="2349500" y="33033"/>
                </a:moveTo>
                <a:lnTo>
                  <a:pt x="2349500" y="7672"/>
                </a:lnTo>
                <a:lnTo>
                  <a:pt x="2336800" y="3173"/>
                </a:lnTo>
                <a:lnTo>
                  <a:pt x="2336800" y="31094"/>
                </a:lnTo>
                <a:lnTo>
                  <a:pt x="2349500" y="33033"/>
                </a:lnTo>
                <a:close/>
              </a:path>
              <a:path w="3403600" h="64134">
                <a:moveTo>
                  <a:pt x="2349500" y="45296"/>
                </a:moveTo>
                <a:lnTo>
                  <a:pt x="2349500" y="33033"/>
                </a:lnTo>
                <a:lnTo>
                  <a:pt x="2336800" y="32254"/>
                </a:lnTo>
                <a:lnTo>
                  <a:pt x="2336800" y="46569"/>
                </a:lnTo>
                <a:lnTo>
                  <a:pt x="2349500" y="45296"/>
                </a:lnTo>
                <a:close/>
              </a:path>
              <a:path w="3403600" h="64134">
                <a:moveTo>
                  <a:pt x="2349500" y="45296"/>
                </a:moveTo>
                <a:lnTo>
                  <a:pt x="2336800" y="46569"/>
                </a:lnTo>
                <a:lnTo>
                  <a:pt x="2336800" y="48599"/>
                </a:lnTo>
                <a:lnTo>
                  <a:pt x="2349500" y="45296"/>
                </a:lnTo>
                <a:close/>
              </a:path>
              <a:path w="3403600" h="64134">
                <a:moveTo>
                  <a:pt x="2413000" y="50219"/>
                </a:moveTo>
                <a:lnTo>
                  <a:pt x="2413000" y="12008"/>
                </a:lnTo>
                <a:lnTo>
                  <a:pt x="2387600" y="15694"/>
                </a:lnTo>
                <a:lnTo>
                  <a:pt x="2387600" y="15063"/>
                </a:lnTo>
                <a:lnTo>
                  <a:pt x="2374900" y="20076"/>
                </a:lnTo>
                <a:lnTo>
                  <a:pt x="2349500" y="18356"/>
                </a:lnTo>
                <a:lnTo>
                  <a:pt x="2349500" y="45296"/>
                </a:lnTo>
                <a:lnTo>
                  <a:pt x="2336800" y="48599"/>
                </a:lnTo>
                <a:lnTo>
                  <a:pt x="2336800" y="55248"/>
                </a:lnTo>
                <a:lnTo>
                  <a:pt x="2349500" y="49649"/>
                </a:lnTo>
                <a:lnTo>
                  <a:pt x="2374900" y="54742"/>
                </a:lnTo>
                <a:lnTo>
                  <a:pt x="2374900" y="46075"/>
                </a:lnTo>
                <a:lnTo>
                  <a:pt x="2387600" y="49048"/>
                </a:lnTo>
                <a:lnTo>
                  <a:pt x="2400300" y="52652"/>
                </a:lnTo>
                <a:lnTo>
                  <a:pt x="2400300" y="54004"/>
                </a:lnTo>
                <a:lnTo>
                  <a:pt x="2413000" y="50219"/>
                </a:lnTo>
                <a:close/>
              </a:path>
              <a:path w="3403600" h="64134">
                <a:moveTo>
                  <a:pt x="2362200" y="6513"/>
                </a:moveTo>
                <a:lnTo>
                  <a:pt x="2349500" y="9989"/>
                </a:lnTo>
                <a:lnTo>
                  <a:pt x="2349500" y="18356"/>
                </a:lnTo>
                <a:lnTo>
                  <a:pt x="2362200" y="6513"/>
                </a:lnTo>
                <a:close/>
              </a:path>
              <a:path w="3403600" h="64134">
                <a:moveTo>
                  <a:pt x="2362200" y="61666"/>
                </a:moveTo>
                <a:lnTo>
                  <a:pt x="2362200" y="56911"/>
                </a:lnTo>
                <a:lnTo>
                  <a:pt x="2349500" y="52891"/>
                </a:lnTo>
                <a:lnTo>
                  <a:pt x="2362200" y="61666"/>
                </a:lnTo>
                <a:close/>
              </a:path>
              <a:path w="3403600" h="64134">
                <a:moveTo>
                  <a:pt x="2400300" y="6631"/>
                </a:moveTo>
                <a:lnTo>
                  <a:pt x="2387600" y="4933"/>
                </a:lnTo>
                <a:lnTo>
                  <a:pt x="2387600" y="10271"/>
                </a:lnTo>
                <a:lnTo>
                  <a:pt x="2400300" y="6631"/>
                </a:lnTo>
                <a:close/>
              </a:path>
              <a:path w="3403600" h="64134">
                <a:moveTo>
                  <a:pt x="2425700" y="52324"/>
                </a:moveTo>
                <a:lnTo>
                  <a:pt x="2425700" y="18226"/>
                </a:lnTo>
                <a:lnTo>
                  <a:pt x="2413000" y="18432"/>
                </a:lnTo>
                <a:lnTo>
                  <a:pt x="2413000" y="54529"/>
                </a:lnTo>
                <a:lnTo>
                  <a:pt x="2425700" y="52324"/>
                </a:lnTo>
                <a:close/>
              </a:path>
              <a:path w="3403600" h="64134">
                <a:moveTo>
                  <a:pt x="2438400" y="15086"/>
                </a:moveTo>
                <a:lnTo>
                  <a:pt x="2425700" y="10107"/>
                </a:lnTo>
                <a:lnTo>
                  <a:pt x="2425700" y="18226"/>
                </a:lnTo>
                <a:lnTo>
                  <a:pt x="2430853" y="18143"/>
                </a:lnTo>
                <a:lnTo>
                  <a:pt x="2438400" y="15086"/>
                </a:lnTo>
                <a:close/>
              </a:path>
              <a:path w="3403600" h="64134">
                <a:moveTo>
                  <a:pt x="2438400" y="55131"/>
                </a:moveTo>
                <a:lnTo>
                  <a:pt x="2438400" y="18020"/>
                </a:lnTo>
                <a:lnTo>
                  <a:pt x="2430853" y="18143"/>
                </a:lnTo>
                <a:lnTo>
                  <a:pt x="2425700" y="20231"/>
                </a:lnTo>
                <a:lnTo>
                  <a:pt x="2425700" y="50105"/>
                </a:lnTo>
                <a:lnTo>
                  <a:pt x="2438400" y="55131"/>
                </a:lnTo>
                <a:close/>
              </a:path>
              <a:path w="3403600" h="64134">
                <a:moveTo>
                  <a:pt x="2451100" y="17254"/>
                </a:moveTo>
                <a:lnTo>
                  <a:pt x="2451100" y="3907"/>
                </a:lnTo>
                <a:lnTo>
                  <a:pt x="2438400" y="7224"/>
                </a:lnTo>
                <a:lnTo>
                  <a:pt x="2438400" y="18423"/>
                </a:lnTo>
                <a:lnTo>
                  <a:pt x="2451100" y="17254"/>
                </a:lnTo>
                <a:close/>
              </a:path>
              <a:path w="3403600" h="64134">
                <a:moveTo>
                  <a:pt x="2501900" y="49629"/>
                </a:moveTo>
                <a:lnTo>
                  <a:pt x="2501900" y="15070"/>
                </a:lnTo>
                <a:lnTo>
                  <a:pt x="2489200" y="17344"/>
                </a:lnTo>
                <a:lnTo>
                  <a:pt x="2476500" y="20383"/>
                </a:lnTo>
                <a:lnTo>
                  <a:pt x="2463800" y="22320"/>
                </a:lnTo>
                <a:lnTo>
                  <a:pt x="2451100" y="21291"/>
                </a:lnTo>
                <a:lnTo>
                  <a:pt x="2451100" y="19187"/>
                </a:lnTo>
                <a:lnTo>
                  <a:pt x="2438400" y="18423"/>
                </a:lnTo>
                <a:lnTo>
                  <a:pt x="2438400" y="45239"/>
                </a:lnTo>
                <a:lnTo>
                  <a:pt x="2451100" y="40143"/>
                </a:lnTo>
                <a:lnTo>
                  <a:pt x="2463800" y="42129"/>
                </a:lnTo>
                <a:lnTo>
                  <a:pt x="2463800" y="45391"/>
                </a:lnTo>
                <a:lnTo>
                  <a:pt x="2476500" y="48812"/>
                </a:lnTo>
                <a:lnTo>
                  <a:pt x="2489200" y="57169"/>
                </a:lnTo>
                <a:lnTo>
                  <a:pt x="2501900" y="49629"/>
                </a:lnTo>
                <a:close/>
              </a:path>
              <a:path w="3403600" h="64134">
                <a:moveTo>
                  <a:pt x="2463800" y="14211"/>
                </a:moveTo>
                <a:lnTo>
                  <a:pt x="2463800" y="6857"/>
                </a:lnTo>
                <a:lnTo>
                  <a:pt x="2451100" y="11577"/>
                </a:lnTo>
                <a:lnTo>
                  <a:pt x="2463800" y="14211"/>
                </a:lnTo>
                <a:close/>
              </a:path>
              <a:path w="3403600" h="64134">
                <a:moveTo>
                  <a:pt x="2512484" y="18453"/>
                </a:moveTo>
                <a:lnTo>
                  <a:pt x="2501900" y="9516"/>
                </a:lnTo>
                <a:lnTo>
                  <a:pt x="2489200" y="4401"/>
                </a:lnTo>
                <a:lnTo>
                  <a:pt x="2489200" y="5223"/>
                </a:lnTo>
                <a:lnTo>
                  <a:pt x="2476500" y="2674"/>
                </a:lnTo>
                <a:lnTo>
                  <a:pt x="2463800" y="7329"/>
                </a:lnTo>
                <a:lnTo>
                  <a:pt x="2463800" y="14955"/>
                </a:lnTo>
                <a:lnTo>
                  <a:pt x="2451100" y="14758"/>
                </a:lnTo>
                <a:lnTo>
                  <a:pt x="2451100" y="21291"/>
                </a:lnTo>
                <a:lnTo>
                  <a:pt x="2476500" y="15427"/>
                </a:lnTo>
                <a:lnTo>
                  <a:pt x="2501900" y="15070"/>
                </a:lnTo>
                <a:lnTo>
                  <a:pt x="2501900" y="26956"/>
                </a:lnTo>
                <a:lnTo>
                  <a:pt x="2512484" y="18453"/>
                </a:lnTo>
                <a:close/>
              </a:path>
              <a:path w="3403600" h="64134">
                <a:moveTo>
                  <a:pt x="2463800" y="53793"/>
                </a:moveTo>
                <a:lnTo>
                  <a:pt x="2463800" y="42129"/>
                </a:lnTo>
                <a:lnTo>
                  <a:pt x="2451100" y="46565"/>
                </a:lnTo>
                <a:lnTo>
                  <a:pt x="2451100" y="51203"/>
                </a:lnTo>
                <a:lnTo>
                  <a:pt x="2463800" y="53793"/>
                </a:lnTo>
                <a:close/>
              </a:path>
              <a:path w="3403600" h="64134">
                <a:moveTo>
                  <a:pt x="2476500" y="53299"/>
                </a:moveTo>
                <a:lnTo>
                  <a:pt x="2463800" y="49302"/>
                </a:lnTo>
                <a:lnTo>
                  <a:pt x="2463800" y="58160"/>
                </a:lnTo>
                <a:lnTo>
                  <a:pt x="2476500" y="53299"/>
                </a:lnTo>
                <a:close/>
              </a:path>
              <a:path w="3403600" h="64134">
                <a:moveTo>
                  <a:pt x="2514600" y="7557"/>
                </a:moveTo>
                <a:lnTo>
                  <a:pt x="2501900" y="6205"/>
                </a:lnTo>
                <a:lnTo>
                  <a:pt x="2501900" y="9055"/>
                </a:lnTo>
                <a:lnTo>
                  <a:pt x="2514600" y="7557"/>
                </a:lnTo>
                <a:close/>
              </a:path>
              <a:path w="3403600" h="64134">
                <a:moveTo>
                  <a:pt x="2514600" y="28127"/>
                </a:moveTo>
                <a:lnTo>
                  <a:pt x="2514600" y="20239"/>
                </a:lnTo>
                <a:lnTo>
                  <a:pt x="2512484" y="18453"/>
                </a:lnTo>
                <a:lnTo>
                  <a:pt x="2501900" y="26956"/>
                </a:lnTo>
                <a:lnTo>
                  <a:pt x="2501900" y="36508"/>
                </a:lnTo>
                <a:lnTo>
                  <a:pt x="2514600" y="28127"/>
                </a:lnTo>
                <a:close/>
              </a:path>
              <a:path w="3403600" h="64134">
                <a:moveTo>
                  <a:pt x="2514600" y="47671"/>
                </a:moveTo>
                <a:lnTo>
                  <a:pt x="2514600" y="28127"/>
                </a:lnTo>
                <a:lnTo>
                  <a:pt x="2501900" y="36508"/>
                </a:lnTo>
                <a:lnTo>
                  <a:pt x="2501900" y="37278"/>
                </a:lnTo>
                <a:lnTo>
                  <a:pt x="2514600" y="47671"/>
                </a:lnTo>
                <a:close/>
              </a:path>
              <a:path w="3403600" h="64134">
                <a:moveTo>
                  <a:pt x="2527300" y="17748"/>
                </a:moveTo>
                <a:lnTo>
                  <a:pt x="2527300" y="6720"/>
                </a:lnTo>
                <a:lnTo>
                  <a:pt x="2514600" y="16754"/>
                </a:lnTo>
                <a:lnTo>
                  <a:pt x="2512484" y="18453"/>
                </a:lnTo>
                <a:lnTo>
                  <a:pt x="2514600" y="20239"/>
                </a:lnTo>
                <a:lnTo>
                  <a:pt x="2514600" y="18698"/>
                </a:lnTo>
                <a:lnTo>
                  <a:pt x="2527300" y="17748"/>
                </a:lnTo>
                <a:close/>
              </a:path>
              <a:path w="3403600" h="64134">
                <a:moveTo>
                  <a:pt x="2527300" y="53051"/>
                </a:moveTo>
                <a:lnTo>
                  <a:pt x="2527300" y="17748"/>
                </a:lnTo>
                <a:lnTo>
                  <a:pt x="2514600" y="18698"/>
                </a:lnTo>
                <a:lnTo>
                  <a:pt x="2514600" y="55069"/>
                </a:lnTo>
                <a:lnTo>
                  <a:pt x="2527300" y="53051"/>
                </a:lnTo>
                <a:close/>
              </a:path>
              <a:path w="3403600" h="64134">
                <a:moveTo>
                  <a:pt x="2537752" y="7857"/>
                </a:moveTo>
                <a:lnTo>
                  <a:pt x="2527300" y="9796"/>
                </a:lnTo>
                <a:lnTo>
                  <a:pt x="2527300" y="13983"/>
                </a:lnTo>
                <a:lnTo>
                  <a:pt x="2537752" y="7857"/>
                </a:lnTo>
                <a:close/>
              </a:path>
              <a:path w="3403600" h="64134">
                <a:moveTo>
                  <a:pt x="2565400" y="52203"/>
                </a:moveTo>
                <a:lnTo>
                  <a:pt x="2565400" y="13487"/>
                </a:lnTo>
                <a:lnTo>
                  <a:pt x="2557460" y="13482"/>
                </a:lnTo>
                <a:lnTo>
                  <a:pt x="2552700" y="17663"/>
                </a:lnTo>
                <a:lnTo>
                  <a:pt x="2540000" y="18834"/>
                </a:lnTo>
                <a:lnTo>
                  <a:pt x="2527300" y="17570"/>
                </a:lnTo>
                <a:lnTo>
                  <a:pt x="2527300" y="48287"/>
                </a:lnTo>
                <a:lnTo>
                  <a:pt x="2540000" y="47444"/>
                </a:lnTo>
                <a:lnTo>
                  <a:pt x="2540000" y="54276"/>
                </a:lnTo>
                <a:lnTo>
                  <a:pt x="2552700" y="55324"/>
                </a:lnTo>
                <a:lnTo>
                  <a:pt x="2565400" y="52203"/>
                </a:lnTo>
                <a:close/>
              </a:path>
              <a:path w="3403600" h="64134">
                <a:moveTo>
                  <a:pt x="2540000" y="7440"/>
                </a:moveTo>
                <a:lnTo>
                  <a:pt x="2540000" y="6540"/>
                </a:lnTo>
                <a:lnTo>
                  <a:pt x="2537752" y="7857"/>
                </a:lnTo>
                <a:lnTo>
                  <a:pt x="2540000" y="7440"/>
                </a:lnTo>
                <a:close/>
              </a:path>
              <a:path w="3403600" h="64134">
                <a:moveTo>
                  <a:pt x="2560866" y="10491"/>
                </a:moveTo>
                <a:lnTo>
                  <a:pt x="2540000" y="4933"/>
                </a:lnTo>
                <a:lnTo>
                  <a:pt x="2540000" y="13471"/>
                </a:lnTo>
                <a:lnTo>
                  <a:pt x="2557460" y="13482"/>
                </a:lnTo>
                <a:lnTo>
                  <a:pt x="2560866" y="10491"/>
                </a:lnTo>
                <a:close/>
              </a:path>
              <a:path w="3403600" h="64134">
                <a:moveTo>
                  <a:pt x="2603500" y="52082"/>
                </a:moveTo>
                <a:lnTo>
                  <a:pt x="2603500" y="11892"/>
                </a:lnTo>
                <a:lnTo>
                  <a:pt x="2590800" y="15801"/>
                </a:lnTo>
                <a:lnTo>
                  <a:pt x="2578100" y="10566"/>
                </a:lnTo>
                <a:lnTo>
                  <a:pt x="2565400" y="6508"/>
                </a:lnTo>
                <a:lnTo>
                  <a:pt x="2560866" y="10491"/>
                </a:lnTo>
                <a:lnTo>
                  <a:pt x="2565400" y="11698"/>
                </a:lnTo>
                <a:lnTo>
                  <a:pt x="2565400" y="15048"/>
                </a:lnTo>
                <a:lnTo>
                  <a:pt x="2578100" y="11776"/>
                </a:lnTo>
                <a:lnTo>
                  <a:pt x="2578100" y="46845"/>
                </a:lnTo>
                <a:lnTo>
                  <a:pt x="2590800" y="54479"/>
                </a:lnTo>
                <a:lnTo>
                  <a:pt x="2603500" y="52082"/>
                </a:lnTo>
                <a:close/>
              </a:path>
              <a:path w="3403600" h="64134">
                <a:moveTo>
                  <a:pt x="2578100" y="52652"/>
                </a:moveTo>
                <a:lnTo>
                  <a:pt x="2578100" y="11776"/>
                </a:lnTo>
                <a:lnTo>
                  <a:pt x="2565400" y="17314"/>
                </a:lnTo>
                <a:lnTo>
                  <a:pt x="2565400" y="51294"/>
                </a:lnTo>
                <a:lnTo>
                  <a:pt x="2578100" y="52652"/>
                </a:lnTo>
                <a:close/>
              </a:path>
              <a:path w="3403600" h="64134">
                <a:moveTo>
                  <a:pt x="2616200" y="12777"/>
                </a:moveTo>
                <a:lnTo>
                  <a:pt x="2616200" y="10249"/>
                </a:lnTo>
                <a:lnTo>
                  <a:pt x="2603500" y="10980"/>
                </a:lnTo>
                <a:lnTo>
                  <a:pt x="2603500" y="14407"/>
                </a:lnTo>
                <a:lnTo>
                  <a:pt x="2616200" y="12777"/>
                </a:lnTo>
                <a:close/>
              </a:path>
              <a:path w="3403600" h="64134">
                <a:moveTo>
                  <a:pt x="2628900" y="50219"/>
                </a:moveTo>
                <a:lnTo>
                  <a:pt x="2628900" y="17310"/>
                </a:lnTo>
                <a:lnTo>
                  <a:pt x="2616200" y="19737"/>
                </a:lnTo>
                <a:lnTo>
                  <a:pt x="2603500" y="17415"/>
                </a:lnTo>
                <a:lnTo>
                  <a:pt x="2603500" y="55350"/>
                </a:lnTo>
                <a:lnTo>
                  <a:pt x="2616200" y="54724"/>
                </a:lnTo>
                <a:lnTo>
                  <a:pt x="2616200" y="52312"/>
                </a:lnTo>
                <a:lnTo>
                  <a:pt x="2628900" y="50219"/>
                </a:lnTo>
                <a:close/>
              </a:path>
              <a:path w="3403600" h="64134">
                <a:moveTo>
                  <a:pt x="2692400" y="52999"/>
                </a:moveTo>
                <a:lnTo>
                  <a:pt x="2692400" y="6194"/>
                </a:lnTo>
                <a:lnTo>
                  <a:pt x="2679700" y="5839"/>
                </a:lnTo>
                <a:lnTo>
                  <a:pt x="2654300" y="8406"/>
                </a:lnTo>
                <a:lnTo>
                  <a:pt x="2654300" y="48137"/>
                </a:lnTo>
                <a:lnTo>
                  <a:pt x="2641600" y="47209"/>
                </a:lnTo>
                <a:lnTo>
                  <a:pt x="2641600" y="10098"/>
                </a:lnTo>
                <a:lnTo>
                  <a:pt x="2628900" y="8856"/>
                </a:lnTo>
                <a:lnTo>
                  <a:pt x="2628900" y="51257"/>
                </a:lnTo>
                <a:lnTo>
                  <a:pt x="2641600" y="51754"/>
                </a:lnTo>
                <a:lnTo>
                  <a:pt x="2667000" y="51741"/>
                </a:lnTo>
                <a:lnTo>
                  <a:pt x="2667000" y="9611"/>
                </a:lnTo>
                <a:lnTo>
                  <a:pt x="2679700" y="17411"/>
                </a:lnTo>
                <a:lnTo>
                  <a:pt x="2679700" y="55162"/>
                </a:lnTo>
                <a:lnTo>
                  <a:pt x="2692400" y="52999"/>
                </a:lnTo>
                <a:close/>
              </a:path>
              <a:path w="3403600" h="64134">
                <a:moveTo>
                  <a:pt x="2654300" y="13779"/>
                </a:moveTo>
                <a:lnTo>
                  <a:pt x="2654300" y="11436"/>
                </a:lnTo>
                <a:lnTo>
                  <a:pt x="2641600" y="11172"/>
                </a:lnTo>
                <a:lnTo>
                  <a:pt x="2641600" y="12822"/>
                </a:lnTo>
                <a:lnTo>
                  <a:pt x="2654300" y="13779"/>
                </a:lnTo>
                <a:close/>
              </a:path>
              <a:path w="3403600" h="64134">
                <a:moveTo>
                  <a:pt x="2654300" y="37364"/>
                </a:moveTo>
                <a:lnTo>
                  <a:pt x="2654300" y="16010"/>
                </a:lnTo>
                <a:lnTo>
                  <a:pt x="2641600" y="13400"/>
                </a:lnTo>
                <a:lnTo>
                  <a:pt x="2641600" y="34816"/>
                </a:lnTo>
                <a:lnTo>
                  <a:pt x="2654300" y="37364"/>
                </a:lnTo>
                <a:close/>
              </a:path>
              <a:path w="3403600" h="64134">
                <a:moveTo>
                  <a:pt x="2679700" y="55162"/>
                </a:moveTo>
                <a:lnTo>
                  <a:pt x="2679700" y="17411"/>
                </a:lnTo>
                <a:lnTo>
                  <a:pt x="2667000" y="20137"/>
                </a:lnTo>
                <a:lnTo>
                  <a:pt x="2667000" y="53277"/>
                </a:lnTo>
                <a:lnTo>
                  <a:pt x="2679700" y="55162"/>
                </a:lnTo>
                <a:close/>
              </a:path>
              <a:path w="3403600" h="64134">
                <a:moveTo>
                  <a:pt x="2705100" y="11322"/>
                </a:moveTo>
                <a:lnTo>
                  <a:pt x="2692400" y="11450"/>
                </a:lnTo>
                <a:lnTo>
                  <a:pt x="2692400" y="12684"/>
                </a:lnTo>
                <a:lnTo>
                  <a:pt x="2705100" y="11322"/>
                </a:lnTo>
                <a:close/>
              </a:path>
              <a:path w="3403600" h="64134">
                <a:moveTo>
                  <a:pt x="2705100" y="15351"/>
                </a:moveTo>
                <a:lnTo>
                  <a:pt x="2705100" y="13787"/>
                </a:lnTo>
                <a:lnTo>
                  <a:pt x="2692400" y="18117"/>
                </a:lnTo>
                <a:lnTo>
                  <a:pt x="2692400" y="22258"/>
                </a:lnTo>
                <a:lnTo>
                  <a:pt x="2705100" y="15351"/>
                </a:lnTo>
                <a:close/>
              </a:path>
              <a:path w="3403600" h="64134">
                <a:moveTo>
                  <a:pt x="2717800" y="48774"/>
                </a:moveTo>
                <a:lnTo>
                  <a:pt x="2717800" y="14334"/>
                </a:lnTo>
                <a:lnTo>
                  <a:pt x="2705100" y="15048"/>
                </a:lnTo>
                <a:lnTo>
                  <a:pt x="2705100" y="22281"/>
                </a:lnTo>
                <a:lnTo>
                  <a:pt x="2692400" y="22258"/>
                </a:lnTo>
                <a:lnTo>
                  <a:pt x="2692400" y="43453"/>
                </a:lnTo>
                <a:lnTo>
                  <a:pt x="2705100" y="45779"/>
                </a:lnTo>
                <a:lnTo>
                  <a:pt x="2717800" y="48774"/>
                </a:lnTo>
                <a:close/>
              </a:path>
              <a:path w="3403600" h="64134">
                <a:moveTo>
                  <a:pt x="2705100" y="54620"/>
                </a:moveTo>
                <a:lnTo>
                  <a:pt x="2705100" y="52082"/>
                </a:lnTo>
                <a:lnTo>
                  <a:pt x="2692400" y="44614"/>
                </a:lnTo>
                <a:lnTo>
                  <a:pt x="2692400" y="53872"/>
                </a:lnTo>
                <a:lnTo>
                  <a:pt x="2705100" y="54620"/>
                </a:lnTo>
                <a:close/>
              </a:path>
              <a:path w="3403600" h="64134">
                <a:moveTo>
                  <a:pt x="2717800" y="5984"/>
                </a:moveTo>
                <a:lnTo>
                  <a:pt x="2705100" y="4645"/>
                </a:lnTo>
                <a:lnTo>
                  <a:pt x="2705100" y="8470"/>
                </a:lnTo>
                <a:lnTo>
                  <a:pt x="2717800" y="5984"/>
                </a:lnTo>
                <a:close/>
              </a:path>
              <a:path w="3403600" h="64134">
                <a:moveTo>
                  <a:pt x="2730500" y="16475"/>
                </a:moveTo>
                <a:lnTo>
                  <a:pt x="2730500" y="12310"/>
                </a:lnTo>
                <a:lnTo>
                  <a:pt x="2717800" y="6341"/>
                </a:lnTo>
                <a:lnTo>
                  <a:pt x="2717800" y="23983"/>
                </a:lnTo>
                <a:lnTo>
                  <a:pt x="2730500" y="16475"/>
                </a:lnTo>
                <a:close/>
              </a:path>
              <a:path w="3403600" h="64134">
                <a:moveTo>
                  <a:pt x="2730500" y="42387"/>
                </a:moveTo>
                <a:lnTo>
                  <a:pt x="2730500" y="21696"/>
                </a:lnTo>
                <a:lnTo>
                  <a:pt x="2717800" y="28061"/>
                </a:lnTo>
                <a:lnTo>
                  <a:pt x="2717800" y="49117"/>
                </a:lnTo>
                <a:lnTo>
                  <a:pt x="2730500" y="42387"/>
                </a:lnTo>
                <a:close/>
              </a:path>
              <a:path w="3403600" h="64134">
                <a:moveTo>
                  <a:pt x="2768600" y="46039"/>
                </a:moveTo>
                <a:lnTo>
                  <a:pt x="2768600" y="10219"/>
                </a:lnTo>
                <a:lnTo>
                  <a:pt x="2755900" y="17940"/>
                </a:lnTo>
                <a:lnTo>
                  <a:pt x="2743200" y="15655"/>
                </a:lnTo>
                <a:lnTo>
                  <a:pt x="2743200" y="9169"/>
                </a:lnTo>
                <a:lnTo>
                  <a:pt x="2730500" y="10557"/>
                </a:lnTo>
                <a:lnTo>
                  <a:pt x="2730500" y="50827"/>
                </a:lnTo>
                <a:lnTo>
                  <a:pt x="2717800" y="51360"/>
                </a:lnTo>
                <a:lnTo>
                  <a:pt x="2717800" y="53299"/>
                </a:lnTo>
                <a:lnTo>
                  <a:pt x="2730500" y="55964"/>
                </a:lnTo>
                <a:lnTo>
                  <a:pt x="2755900" y="52324"/>
                </a:lnTo>
                <a:lnTo>
                  <a:pt x="2755900" y="44782"/>
                </a:lnTo>
                <a:lnTo>
                  <a:pt x="2768600" y="46039"/>
                </a:lnTo>
                <a:close/>
              </a:path>
              <a:path w="3403600" h="64134">
                <a:moveTo>
                  <a:pt x="2755900" y="16187"/>
                </a:moveTo>
                <a:lnTo>
                  <a:pt x="2755900" y="12284"/>
                </a:lnTo>
                <a:lnTo>
                  <a:pt x="2743200" y="12691"/>
                </a:lnTo>
                <a:lnTo>
                  <a:pt x="2755900" y="16187"/>
                </a:lnTo>
                <a:close/>
              </a:path>
              <a:path w="3403600" h="64134">
                <a:moveTo>
                  <a:pt x="2794000" y="10257"/>
                </a:moveTo>
                <a:lnTo>
                  <a:pt x="2794000" y="6156"/>
                </a:lnTo>
                <a:lnTo>
                  <a:pt x="2768600" y="3856"/>
                </a:lnTo>
                <a:lnTo>
                  <a:pt x="2755900" y="4748"/>
                </a:lnTo>
                <a:lnTo>
                  <a:pt x="2768600" y="10219"/>
                </a:lnTo>
                <a:lnTo>
                  <a:pt x="2768600" y="13587"/>
                </a:lnTo>
                <a:lnTo>
                  <a:pt x="2781300" y="7216"/>
                </a:lnTo>
                <a:lnTo>
                  <a:pt x="2781300" y="16454"/>
                </a:lnTo>
                <a:lnTo>
                  <a:pt x="2794000" y="10257"/>
                </a:lnTo>
                <a:close/>
              </a:path>
              <a:path w="3403600" h="64134">
                <a:moveTo>
                  <a:pt x="2768600" y="52186"/>
                </a:moveTo>
                <a:lnTo>
                  <a:pt x="2768600" y="46039"/>
                </a:lnTo>
                <a:lnTo>
                  <a:pt x="2755900" y="47705"/>
                </a:lnTo>
                <a:lnTo>
                  <a:pt x="2755900" y="55010"/>
                </a:lnTo>
                <a:lnTo>
                  <a:pt x="2768600" y="52186"/>
                </a:lnTo>
                <a:close/>
              </a:path>
              <a:path w="3403600" h="64134">
                <a:moveTo>
                  <a:pt x="2781300" y="47938"/>
                </a:moveTo>
                <a:lnTo>
                  <a:pt x="2781300" y="15593"/>
                </a:lnTo>
                <a:lnTo>
                  <a:pt x="2768600" y="13587"/>
                </a:lnTo>
                <a:lnTo>
                  <a:pt x="2768600" y="45901"/>
                </a:lnTo>
                <a:lnTo>
                  <a:pt x="2781300" y="47938"/>
                </a:lnTo>
                <a:close/>
              </a:path>
              <a:path w="3403600" h="64134">
                <a:moveTo>
                  <a:pt x="2819400" y="53786"/>
                </a:moveTo>
                <a:lnTo>
                  <a:pt x="2819400" y="17486"/>
                </a:lnTo>
                <a:lnTo>
                  <a:pt x="2794000" y="18960"/>
                </a:lnTo>
                <a:lnTo>
                  <a:pt x="2781300" y="16454"/>
                </a:lnTo>
                <a:lnTo>
                  <a:pt x="2781300" y="47938"/>
                </a:lnTo>
                <a:lnTo>
                  <a:pt x="2768600" y="51654"/>
                </a:lnTo>
                <a:lnTo>
                  <a:pt x="2781300" y="54992"/>
                </a:lnTo>
                <a:lnTo>
                  <a:pt x="2806700" y="55839"/>
                </a:lnTo>
                <a:lnTo>
                  <a:pt x="2806700" y="50932"/>
                </a:lnTo>
                <a:lnTo>
                  <a:pt x="2819400" y="53786"/>
                </a:lnTo>
                <a:close/>
              </a:path>
              <a:path w="3403600" h="64134">
                <a:moveTo>
                  <a:pt x="2806700" y="6379"/>
                </a:moveTo>
                <a:lnTo>
                  <a:pt x="2806700" y="5402"/>
                </a:lnTo>
                <a:lnTo>
                  <a:pt x="2794000" y="5961"/>
                </a:lnTo>
                <a:lnTo>
                  <a:pt x="2794000" y="6379"/>
                </a:lnTo>
                <a:lnTo>
                  <a:pt x="2806700" y="6379"/>
                </a:lnTo>
                <a:close/>
              </a:path>
              <a:path w="3403600" h="64134">
                <a:moveTo>
                  <a:pt x="2806700" y="9249"/>
                </a:moveTo>
                <a:lnTo>
                  <a:pt x="2806700" y="6379"/>
                </a:lnTo>
                <a:lnTo>
                  <a:pt x="2794000" y="7025"/>
                </a:lnTo>
                <a:lnTo>
                  <a:pt x="2806700" y="9249"/>
                </a:lnTo>
                <a:close/>
              </a:path>
              <a:path w="3403600" h="64134">
                <a:moveTo>
                  <a:pt x="2819400" y="17486"/>
                </a:moveTo>
                <a:lnTo>
                  <a:pt x="2819400" y="6617"/>
                </a:lnTo>
                <a:lnTo>
                  <a:pt x="2806700" y="11739"/>
                </a:lnTo>
                <a:lnTo>
                  <a:pt x="2819400" y="17486"/>
                </a:lnTo>
                <a:close/>
              </a:path>
              <a:path w="3403600" h="64134">
                <a:moveTo>
                  <a:pt x="2832100" y="9374"/>
                </a:moveTo>
                <a:lnTo>
                  <a:pt x="2832100" y="6074"/>
                </a:lnTo>
                <a:lnTo>
                  <a:pt x="2819400" y="5901"/>
                </a:lnTo>
                <a:lnTo>
                  <a:pt x="2819400" y="8158"/>
                </a:lnTo>
                <a:lnTo>
                  <a:pt x="2832100" y="9374"/>
                </a:lnTo>
                <a:close/>
              </a:path>
              <a:path w="3403600" h="64134">
                <a:moveTo>
                  <a:pt x="2832100" y="23148"/>
                </a:moveTo>
                <a:lnTo>
                  <a:pt x="2832100" y="12120"/>
                </a:lnTo>
                <a:lnTo>
                  <a:pt x="2819400" y="8602"/>
                </a:lnTo>
                <a:lnTo>
                  <a:pt x="2819400" y="21923"/>
                </a:lnTo>
                <a:lnTo>
                  <a:pt x="2832100" y="23148"/>
                </a:lnTo>
                <a:close/>
              </a:path>
              <a:path w="3403600" h="64134">
                <a:moveTo>
                  <a:pt x="2832100" y="54142"/>
                </a:moveTo>
                <a:lnTo>
                  <a:pt x="2832100" y="30105"/>
                </a:lnTo>
                <a:lnTo>
                  <a:pt x="2819400" y="32273"/>
                </a:lnTo>
                <a:lnTo>
                  <a:pt x="2819400" y="49458"/>
                </a:lnTo>
                <a:lnTo>
                  <a:pt x="2832100" y="54142"/>
                </a:lnTo>
                <a:close/>
              </a:path>
              <a:path w="3403600" h="64134">
                <a:moveTo>
                  <a:pt x="2844800" y="55961"/>
                </a:moveTo>
                <a:lnTo>
                  <a:pt x="2844800" y="17962"/>
                </a:lnTo>
                <a:lnTo>
                  <a:pt x="2832100" y="18903"/>
                </a:lnTo>
                <a:lnTo>
                  <a:pt x="2832100" y="50842"/>
                </a:lnTo>
                <a:lnTo>
                  <a:pt x="2844800" y="55961"/>
                </a:lnTo>
                <a:close/>
              </a:path>
              <a:path w="3403600" h="64134">
                <a:moveTo>
                  <a:pt x="2857500" y="49916"/>
                </a:moveTo>
                <a:lnTo>
                  <a:pt x="2857500" y="14077"/>
                </a:lnTo>
                <a:lnTo>
                  <a:pt x="2844800" y="7471"/>
                </a:lnTo>
                <a:lnTo>
                  <a:pt x="2844800" y="50716"/>
                </a:lnTo>
                <a:lnTo>
                  <a:pt x="2857500" y="49916"/>
                </a:lnTo>
                <a:close/>
              </a:path>
              <a:path w="3403600" h="64134">
                <a:moveTo>
                  <a:pt x="2857500" y="53890"/>
                </a:moveTo>
                <a:lnTo>
                  <a:pt x="2857500" y="51054"/>
                </a:lnTo>
                <a:lnTo>
                  <a:pt x="2844800" y="51208"/>
                </a:lnTo>
                <a:lnTo>
                  <a:pt x="2844800" y="55801"/>
                </a:lnTo>
                <a:lnTo>
                  <a:pt x="2857500" y="53890"/>
                </a:lnTo>
                <a:close/>
              </a:path>
              <a:path w="3403600" h="64134">
                <a:moveTo>
                  <a:pt x="2895600" y="46151"/>
                </a:moveTo>
                <a:lnTo>
                  <a:pt x="2895600" y="11362"/>
                </a:lnTo>
                <a:lnTo>
                  <a:pt x="2882900" y="9652"/>
                </a:lnTo>
                <a:lnTo>
                  <a:pt x="2870200" y="7704"/>
                </a:lnTo>
                <a:lnTo>
                  <a:pt x="2870200" y="11245"/>
                </a:lnTo>
                <a:lnTo>
                  <a:pt x="2857500" y="19420"/>
                </a:lnTo>
                <a:lnTo>
                  <a:pt x="2857500" y="52121"/>
                </a:lnTo>
                <a:lnTo>
                  <a:pt x="2870200" y="52387"/>
                </a:lnTo>
                <a:lnTo>
                  <a:pt x="2882900" y="55262"/>
                </a:lnTo>
                <a:lnTo>
                  <a:pt x="2882900" y="47028"/>
                </a:lnTo>
                <a:lnTo>
                  <a:pt x="2895600" y="46151"/>
                </a:lnTo>
                <a:close/>
              </a:path>
              <a:path w="3403600" h="64134">
                <a:moveTo>
                  <a:pt x="2895600" y="10016"/>
                </a:moveTo>
                <a:lnTo>
                  <a:pt x="2895600" y="701"/>
                </a:lnTo>
                <a:lnTo>
                  <a:pt x="2882900" y="5923"/>
                </a:lnTo>
                <a:lnTo>
                  <a:pt x="2895600" y="10016"/>
                </a:lnTo>
                <a:close/>
              </a:path>
              <a:path w="3403600" h="64134">
                <a:moveTo>
                  <a:pt x="2908300" y="39548"/>
                </a:moveTo>
                <a:lnTo>
                  <a:pt x="2908300" y="12594"/>
                </a:lnTo>
                <a:lnTo>
                  <a:pt x="2895600" y="3755"/>
                </a:lnTo>
                <a:lnTo>
                  <a:pt x="2895600" y="35363"/>
                </a:lnTo>
                <a:lnTo>
                  <a:pt x="2908300" y="39548"/>
                </a:lnTo>
                <a:close/>
              </a:path>
              <a:path w="3403600" h="64134">
                <a:moveTo>
                  <a:pt x="2908300" y="47831"/>
                </a:moveTo>
                <a:lnTo>
                  <a:pt x="2895600" y="41892"/>
                </a:lnTo>
                <a:lnTo>
                  <a:pt x="2895600" y="55211"/>
                </a:lnTo>
                <a:lnTo>
                  <a:pt x="2908300" y="47831"/>
                </a:lnTo>
                <a:close/>
              </a:path>
              <a:path w="3403600" h="64134">
                <a:moveTo>
                  <a:pt x="2933700" y="54973"/>
                </a:moveTo>
                <a:lnTo>
                  <a:pt x="2933700" y="50751"/>
                </a:lnTo>
                <a:lnTo>
                  <a:pt x="2921000" y="51864"/>
                </a:lnTo>
                <a:lnTo>
                  <a:pt x="2921000" y="10373"/>
                </a:lnTo>
                <a:lnTo>
                  <a:pt x="2908300" y="19963"/>
                </a:lnTo>
                <a:lnTo>
                  <a:pt x="2908300" y="53099"/>
                </a:lnTo>
                <a:lnTo>
                  <a:pt x="2933700" y="54973"/>
                </a:lnTo>
                <a:close/>
              </a:path>
              <a:path w="3403600" h="64134">
                <a:moveTo>
                  <a:pt x="2997200" y="50550"/>
                </a:moveTo>
                <a:lnTo>
                  <a:pt x="2997200" y="13477"/>
                </a:lnTo>
                <a:lnTo>
                  <a:pt x="2984500" y="17876"/>
                </a:lnTo>
                <a:lnTo>
                  <a:pt x="2970876" y="17504"/>
                </a:lnTo>
                <a:lnTo>
                  <a:pt x="2959100" y="21668"/>
                </a:lnTo>
                <a:lnTo>
                  <a:pt x="2959100" y="48508"/>
                </a:lnTo>
                <a:lnTo>
                  <a:pt x="2946400" y="49450"/>
                </a:lnTo>
                <a:lnTo>
                  <a:pt x="2946400" y="18006"/>
                </a:lnTo>
                <a:lnTo>
                  <a:pt x="2933700" y="14378"/>
                </a:lnTo>
                <a:lnTo>
                  <a:pt x="2921000" y="14781"/>
                </a:lnTo>
                <a:lnTo>
                  <a:pt x="2921000" y="51864"/>
                </a:lnTo>
                <a:lnTo>
                  <a:pt x="2933700" y="48555"/>
                </a:lnTo>
                <a:lnTo>
                  <a:pt x="2933700" y="54973"/>
                </a:lnTo>
                <a:lnTo>
                  <a:pt x="2946400" y="54233"/>
                </a:lnTo>
                <a:lnTo>
                  <a:pt x="2959100" y="54580"/>
                </a:lnTo>
                <a:lnTo>
                  <a:pt x="2971800" y="53651"/>
                </a:lnTo>
                <a:lnTo>
                  <a:pt x="2971800" y="48166"/>
                </a:lnTo>
                <a:lnTo>
                  <a:pt x="2984500" y="59649"/>
                </a:lnTo>
                <a:lnTo>
                  <a:pt x="2984500" y="54212"/>
                </a:lnTo>
                <a:lnTo>
                  <a:pt x="2997200" y="50550"/>
                </a:lnTo>
                <a:close/>
              </a:path>
              <a:path w="3403600" h="64134">
                <a:moveTo>
                  <a:pt x="2959100" y="46241"/>
                </a:moveTo>
                <a:lnTo>
                  <a:pt x="2959100" y="9634"/>
                </a:lnTo>
                <a:lnTo>
                  <a:pt x="2946400" y="6720"/>
                </a:lnTo>
                <a:lnTo>
                  <a:pt x="2946400" y="47682"/>
                </a:lnTo>
                <a:lnTo>
                  <a:pt x="2959100" y="46241"/>
                </a:lnTo>
                <a:close/>
              </a:path>
              <a:path w="3403600" h="64134">
                <a:moveTo>
                  <a:pt x="2971800" y="8470"/>
                </a:moveTo>
                <a:lnTo>
                  <a:pt x="2959100" y="4408"/>
                </a:lnTo>
                <a:lnTo>
                  <a:pt x="2959100" y="10576"/>
                </a:lnTo>
                <a:lnTo>
                  <a:pt x="2964578" y="13424"/>
                </a:lnTo>
                <a:lnTo>
                  <a:pt x="2971800" y="8470"/>
                </a:lnTo>
                <a:close/>
              </a:path>
              <a:path w="3403600" h="64134">
                <a:moveTo>
                  <a:pt x="2971800" y="17178"/>
                </a:moveTo>
                <a:lnTo>
                  <a:pt x="2964578" y="13424"/>
                </a:lnTo>
                <a:lnTo>
                  <a:pt x="2959100" y="17182"/>
                </a:lnTo>
                <a:lnTo>
                  <a:pt x="2970876" y="17504"/>
                </a:lnTo>
                <a:lnTo>
                  <a:pt x="2971800" y="17178"/>
                </a:lnTo>
                <a:close/>
              </a:path>
              <a:path w="3403600" h="64134">
                <a:moveTo>
                  <a:pt x="2997200" y="13477"/>
                </a:moveTo>
                <a:lnTo>
                  <a:pt x="2997200" y="4044"/>
                </a:lnTo>
                <a:lnTo>
                  <a:pt x="2984500" y="6911"/>
                </a:lnTo>
                <a:lnTo>
                  <a:pt x="2997200" y="13477"/>
                </a:lnTo>
                <a:close/>
              </a:path>
              <a:path w="3403600" h="64134">
                <a:moveTo>
                  <a:pt x="3009900" y="24744"/>
                </a:moveTo>
                <a:lnTo>
                  <a:pt x="3009900" y="11988"/>
                </a:lnTo>
                <a:lnTo>
                  <a:pt x="2997200" y="13158"/>
                </a:lnTo>
                <a:lnTo>
                  <a:pt x="2997200" y="25567"/>
                </a:lnTo>
                <a:lnTo>
                  <a:pt x="3009900" y="24744"/>
                </a:lnTo>
                <a:close/>
              </a:path>
              <a:path w="3403600" h="64134">
                <a:moveTo>
                  <a:pt x="3009900" y="51018"/>
                </a:moveTo>
                <a:lnTo>
                  <a:pt x="3009900" y="24744"/>
                </a:lnTo>
                <a:lnTo>
                  <a:pt x="2997200" y="25567"/>
                </a:lnTo>
                <a:lnTo>
                  <a:pt x="2997200" y="56277"/>
                </a:lnTo>
                <a:lnTo>
                  <a:pt x="3009900" y="51018"/>
                </a:lnTo>
                <a:close/>
              </a:path>
              <a:path w="3403600" h="64134">
                <a:moveTo>
                  <a:pt x="3035300" y="28070"/>
                </a:moveTo>
                <a:lnTo>
                  <a:pt x="3035300" y="22267"/>
                </a:lnTo>
                <a:lnTo>
                  <a:pt x="3022600" y="19093"/>
                </a:lnTo>
                <a:lnTo>
                  <a:pt x="3009900" y="19725"/>
                </a:lnTo>
                <a:lnTo>
                  <a:pt x="3009900" y="25242"/>
                </a:lnTo>
                <a:lnTo>
                  <a:pt x="3022600" y="25228"/>
                </a:lnTo>
                <a:lnTo>
                  <a:pt x="3035300" y="28070"/>
                </a:lnTo>
                <a:close/>
              </a:path>
              <a:path w="3403600" h="64134">
                <a:moveTo>
                  <a:pt x="3022600" y="30942"/>
                </a:moveTo>
                <a:lnTo>
                  <a:pt x="3009900" y="25242"/>
                </a:lnTo>
                <a:lnTo>
                  <a:pt x="3009900" y="27612"/>
                </a:lnTo>
                <a:lnTo>
                  <a:pt x="3022600" y="30942"/>
                </a:lnTo>
                <a:close/>
              </a:path>
              <a:path w="3403600" h="64134">
                <a:moveTo>
                  <a:pt x="3035300" y="50251"/>
                </a:moveTo>
                <a:lnTo>
                  <a:pt x="3035300" y="28070"/>
                </a:lnTo>
                <a:lnTo>
                  <a:pt x="3022600" y="30942"/>
                </a:lnTo>
                <a:lnTo>
                  <a:pt x="3009900" y="27612"/>
                </a:lnTo>
                <a:lnTo>
                  <a:pt x="3009900" y="45272"/>
                </a:lnTo>
                <a:lnTo>
                  <a:pt x="3022600" y="46043"/>
                </a:lnTo>
                <a:lnTo>
                  <a:pt x="3035300" y="50251"/>
                </a:lnTo>
                <a:close/>
              </a:path>
              <a:path w="3403600" h="64134">
                <a:moveTo>
                  <a:pt x="3035300" y="9062"/>
                </a:moveTo>
                <a:lnTo>
                  <a:pt x="3035300" y="4781"/>
                </a:lnTo>
                <a:lnTo>
                  <a:pt x="3022600" y="5472"/>
                </a:lnTo>
                <a:lnTo>
                  <a:pt x="3022600" y="8096"/>
                </a:lnTo>
                <a:lnTo>
                  <a:pt x="3035300" y="9062"/>
                </a:lnTo>
                <a:close/>
              </a:path>
              <a:path w="3403600" h="64134">
                <a:moveTo>
                  <a:pt x="3035300" y="12801"/>
                </a:moveTo>
                <a:lnTo>
                  <a:pt x="3022600" y="12544"/>
                </a:lnTo>
                <a:lnTo>
                  <a:pt x="3022600" y="15618"/>
                </a:lnTo>
                <a:lnTo>
                  <a:pt x="3035300" y="12801"/>
                </a:lnTo>
                <a:close/>
              </a:path>
              <a:path w="3403600" h="64134">
                <a:moveTo>
                  <a:pt x="3048000" y="48290"/>
                </a:moveTo>
                <a:lnTo>
                  <a:pt x="3048000" y="11099"/>
                </a:lnTo>
                <a:lnTo>
                  <a:pt x="3035300" y="19497"/>
                </a:lnTo>
                <a:lnTo>
                  <a:pt x="3035300" y="49066"/>
                </a:lnTo>
                <a:lnTo>
                  <a:pt x="3048000" y="48290"/>
                </a:lnTo>
                <a:close/>
              </a:path>
              <a:path w="3403600" h="64134">
                <a:moveTo>
                  <a:pt x="3086100" y="56226"/>
                </a:moveTo>
                <a:lnTo>
                  <a:pt x="3073400" y="52614"/>
                </a:lnTo>
                <a:lnTo>
                  <a:pt x="3073400" y="15068"/>
                </a:lnTo>
                <a:lnTo>
                  <a:pt x="3048000" y="18812"/>
                </a:lnTo>
                <a:lnTo>
                  <a:pt x="3048000" y="50562"/>
                </a:lnTo>
                <a:lnTo>
                  <a:pt x="3035300" y="50589"/>
                </a:lnTo>
                <a:lnTo>
                  <a:pt x="3035300" y="54820"/>
                </a:lnTo>
                <a:lnTo>
                  <a:pt x="3060700" y="53367"/>
                </a:lnTo>
                <a:lnTo>
                  <a:pt x="3086100" y="56226"/>
                </a:lnTo>
                <a:close/>
              </a:path>
              <a:path w="3403600" h="64134">
                <a:moveTo>
                  <a:pt x="3098800" y="22057"/>
                </a:moveTo>
                <a:lnTo>
                  <a:pt x="3098800" y="7131"/>
                </a:lnTo>
                <a:lnTo>
                  <a:pt x="3086100" y="10181"/>
                </a:lnTo>
                <a:lnTo>
                  <a:pt x="3073400" y="4536"/>
                </a:lnTo>
                <a:lnTo>
                  <a:pt x="3073400" y="12530"/>
                </a:lnTo>
                <a:lnTo>
                  <a:pt x="3086100" y="14249"/>
                </a:lnTo>
                <a:lnTo>
                  <a:pt x="3086100" y="23749"/>
                </a:lnTo>
                <a:lnTo>
                  <a:pt x="3098800" y="22057"/>
                </a:lnTo>
                <a:close/>
              </a:path>
              <a:path w="3403600" h="64134">
                <a:moveTo>
                  <a:pt x="3098800" y="52238"/>
                </a:moveTo>
                <a:lnTo>
                  <a:pt x="3098800" y="22057"/>
                </a:lnTo>
                <a:lnTo>
                  <a:pt x="3086100" y="24857"/>
                </a:lnTo>
                <a:lnTo>
                  <a:pt x="3086100" y="14249"/>
                </a:lnTo>
                <a:lnTo>
                  <a:pt x="3073400" y="19545"/>
                </a:lnTo>
                <a:lnTo>
                  <a:pt x="3073400" y="48880"/>
                </a:lnTo>
                <a:lnTo>
                  <a:pt x="3086100" y="49601"/>
                </a:lnTo>
                <a:lnTo>
                  <a:pt x="3098800" y="52238"/>
                </a:lnTo>
                <a:close/>
              </a:path>
              <a:path w="3403600" h="64134">
                <a:moveTo>
                  <a:pt x="3124200" y="53290"/>
                </a:moveTo>
                <a:lnTo>
                  <a:pt x="3124200" y="38452"/>
                </a:lnTo>
                <a:lnTo>
                  <a:pt x="3111500" y="37647"/>
                </a:lnTo>
                <a:lnTo>
                  <a:pt x="3111500" y="26969"/>
                </a:lnTo>
                <a:lnTo>
                  <a:pt x="3100759" y="23190"/>
                </a:lnTo>
                <a:lnTo>
                  <a:pt x="3098800" y="23420"/>
                </a:lnTo>
                <a:lnTo>
                  <a:pt x="3098800" y="52238"/>
                </a:lnTo>
                <a:lnTo>
                  <a:pt x="3086100" y="54250"/>
                </a:lnTo>
                <a:lnTo>
                  <a:pt x="3111500" y="56627"/>
                </a:lnTo>
                <a:lnTo>
                  <a:pt x="3124200" y="53290"/>
                </a:lnTo>
                <a:close/>
              </a:path>
              <a:path w="3403600" h="64134">
                <a:moveTo>
                  <a:pt x="3111500" y="21930"/>
                </a:moveTo>
                <a:lnTo>
                  <a:pt x="3098800" y="18785"/>
                </a:lnTo>
                <a:lnTo>
                  <a:pt x="3098800" y="22500"/>
                </a:lnTo>
                <a:lnTo>
                  <a:pt x="3100759" y="23190"/>
                </a:lnTo>
                <a:lnTo>
                  <a:pt x="3111500" y="21930"/>
                </a:lnTo>
                <a:close/>
              </a:path>
              <a:path w="3403600" h="64134">
                <a:moveTo>
                  <a:pt x="3124200" y="35808"/>
                </a:moveTo>
                <a:lnTo>
                  <a:pt x="3124200" y="11245"/>
                </a:lnTo>
                <a:lnTo>
                  <a:pt x="3111500" y="7960"/>
                </a:lnTo>
                <a:lnTo>
                  <a:pt x="3111500" y="35923"/>
                </a:lnTo>
                <a:lnTo>
                  <a:pt x="3124200" y="35808"/>
                </a:lnTo>
                <a:close/>
              </a:path>
              <a:path w="3403600" h="64134">
                <a:moveTo>
                  <a:pt x="3136900" y="3112"/>
                </a:moveTo>
                <a:lnTo>
                  <a:pt x="3136900" y="0"/>
                </a:lnTo>
                <a:lnTo>
                  <a:pt x="3124200" y="4636"/>
                </a:lnTo>
                <a:lnTo>
                  <a:pt x="3136560" y="3186"/>
                </a:lnTo>
                <a:lnTo>
                  <a:pt x="3136900" y="3112"/>
                </a:lnTo>
                <a:close/>
              </a:path>
              <a:path w="3403600" h="64134">
                <a:moveTo>
                  <a:pt x="3136827" y="3155"/>
                </a:moveTo>
                <a:lnTo>
                  <a:pt x="3136560" y="3186"/>
                </a:lnTo>
                <a:lnTo>
                  <a:pt x="3124200" y="5885"/>
                </a:lnTo>
                <a:lnTo>
                  <a:pt x="3124200" y="10438"/>
                </a:lnTo>
                <a:lnTo>
                  <a:pt x="3125219" y="10033"/>
                </a:lnTo>
                <a:lnTo>
                  <a:pt x="3136827" y="3155"/>
                </a:lnTo>
                <a:close/>
              </a:path>
              <a:path w="3403600" h="64134">
                <a:moveTo>
                  <a:pt x="3136900" y="48531"/>
                </a:moveTo>
                <a:lnTo>
                  <a:pt x="3136900" y="5397"/>
                </a:lnTo>
                <a:lnTo>
                  <a:pt x="3125219" y="10033"/>
                </a:lnTo>
                <a:lnTo>
                  <a:pt x="3124200" y="10637"/>
                </a:lnTo>
                <a:lnTo>
                  <a:pt x="3124200" y="55010"/>
                </a:lnTo>
                <a:lnTo>
                  <a:pt x="3136900" y="48531"/>
                </a:lnTo>
                <a:close/>
              </a:path>
              <a:path w="3403600" h="64134">
                <a:moveTo>
                  <a:pt x="3136900" y="3147"/>
                </a:moveTo>
                <a:close/>
              </a:path>
              <a:path w="3403600" h="64134">
                <a:moveTo>
                  <a:pt x="3149600" y="51553"/>
                </a:moveTo>
                <a:lnTo>
                  <a:pt x="3149600" y="10954"/>
                </a:lnTo>
                <a:lnTo>
                  <a:pt x="3136900" y="7595"/>
                </a:lnTo>
                <a:lnTo>
                  <a:pt x="3136900" y="51588"/>
                </a:lnTo>
                <a:lnTo>
                  <a:pt x="3149600" y="51553"/>
                </a:lnTo>
                <a:close/>
              </a:path>
              <a:path w="3403600" h="64134">
                <a:moveTo>
                  <a:pt x="3162300" y="50942"/>
                </a:moveTo>
                <a:lnTo>
                  <a:pt x="3162300" y="17896"/>
                </a:lnTo>
                <a:lnTo>
                  <a:pt x="3149600" y="19800"/>
                </a:lnTo>
                <a:lnTo>
                  <a:pt x="3149600" y="57143"/>
                </a:lnTo>
                <a:lnTo>
                  <a:pt x="3162300" y="50942"/>
                </a:lnTo>
                <a:close/>
              </a:path>
              <a:path w="3403600" h="64134">
                <a:moveTo>
                  <a:pt x="3175000" y="22585"/>
                </a:moveTo>
                <a:lnTo>
                  <a:pt x="3175000" y="16950"/>
                </a:lnTo>
                <a:lnTo>
                  <a:pt x="3162300" y="16455"/>
                </a:lnTo>
                <a:lnTo>
                  <a:pt x="3162300" y="23886"/>
                </a:lnTo>
                <a:lnTo>
                  <a:pt x="3175000" y="22585"/>
                </a:lnTo>
                <a:close/>
              </a:path>
              <a:path w="3403600" h="64134">
                <a:moveTo>
                  <a:pt x="3200400" y="55830"/>
                </a:moveTo>
                <a:lnTo>
                  <a:pt x="3200400" y="17880"/>
                </a:lnTo>
                <a:lnTo>
                  <a:pt x="3187700" y="15214"/>
                </a:lnTo>
                <a:lnTo>
                  <a:pt x="3177838" y="11935"/>
                </a:lnTo>
                <a:lnTo>
                  <a:pt x="3175000" y="12890"/>
                </a:lnTo>
                <a:lnTo>
                  <a:pt x="3175000" y="26569"/>
                </a:lnTo>
                <a:lnTo>
                  <a:pt x="3162300" y="26528"/>
                </a:lnTo>
                <a:lnTo>
                  <a:pt x="3162300" y="53820"/>
                </a:lnTo>
                <a:lnTo>
                  <a:pt x="3175000" y="49886"/>
                </a:lnTo>
                <a:lnTo>
                  <a:pt x="3187700" y="50067"/>
                </a:lnTo>
                <a:lnTo>
                  <a:pt x="3200400" y="55830"/>
                </a:lnTo>
                <a:close/>
              </a:path>
              <a:path w="3403600" h="64134">
                <a:moveTo>
                  <a:pt x="3187700" y="8616"/>
                </a:moveTo>
                <a:lnTo>
                  <a:pt x="3187700" y="8470"/>
                </a:lnTo>
                <a:lnTo>
                  <a:pt x="3175000" y="10991"/>
                </a:lnTo>
                <a:lnTo>
                  <a:pt x="3177838" y="11935"/>
                </a:lnTo>
                <a:lnTo>
                  <a:pt x="3187700" y="8616"/>
                </a:lnTo>
                <a:close/>
              </a:path>
              <a:path w="3403600" h="64134">
                <a:moveTo>
                  <a:pt x="3200400" y="6803"/>
                </a:moveTo>
                <a:lnTo>
                  <a:pt x="3200400" y="4711"/>
                </a:lnTo>
                <a:lnTo>
                  <a:pt x="3187700" y="4592"/>
                </a:lnTo>
                <a:lnTo>
                  <a:pt x="3187700" y="8255"/>
                </a:lnTo>
                <a:lnTo>
                  <a:pt x="3200400" y="6803"/>
                </a:lnTo>
                <a:close/>
              </a:path>
              <a:path w="3403600" h="64134">
                <a:moveTo>
                  <a:pt x="3200400" y="12580"/>
                </a:moveTo>
                <a:lnTo>
                  <a:pt x="3187700" y="10980"/>
                </a:lnTo>
                <a:lnTo>
                  <a:pt x="3187700" y="12745"/>
                </a:lnTo>
                <a:lnTo>
                  <a:pt x="3200400" y="12580"/>
                </a:lnTo>
                <a:close/>
              </a:path>
              <a:path w="3403600" h="64134">
                <a:moveTo>
                  <a:pt x="3213100" y="46551"/>
                </a:moveTo>
                <a:lnTo>
                  <a:pt x="3213100" y="4749"/>
                </a:lnTo>
                <a:lnTo>
                  <a:pt x="3200400" y="7558"/>
                </a:lnTo>
                <a:lnTo>
                  <a:pt x="3200400" y="52953"/>
                </a:lnTo>
                <a:lnTo>
                  <a:pt x="3213100" y="46551"/>
                </a:lnTo>
                <a:close/>
              </a:path>
              <a:path w="3403600" h="64134">
                <a:moveTo>
                  <a:pt x="3251200" y="43299"/>
                </a:moveTo>
                <a:lnTo>
                  <a:pt x="3251200" y="11322"/>
                </a:lnTo>
                <a:lnTo>
                  <a:pt x="3238500" y="10571"/>
                </a:lnTo>
                <a:lnTo>
                  <a:pt x="3225800" y="17224"/>
                </a:lnTo>
                <a:lnTo>
                  <a:pt x="3213100" y="20184"/>
                </a:lnTo>
                <a:lnTo>
                  <a:pt x="3213100" y="29581"/>
                </a:lnTo>
                <a:lnTo>
                  <a:pt x="3225800" y="27222"/>
                </a:lnTo>
                <a:lnTo>
                  <a:pt x="3225800" y="20779"/>
                </a:lnTo>
                <a:lnTo>
                  <a:pt x="3238500" y="17403"/>
                </a:lnTo>
                <a:lnTo>
                  <a:pt x="3238500" y="44261"/>
                </a:lnTo>
                <a:lnTo>
                  <a:pt x="3251200" y="43299"/>
                </a:lnTo>
                <a:close/>
              </a:path>
              <a:path w="3403600" h="64134">
                <a:moveTo>
                  <a:pt x="3238500" y="52538"/>
                </a:moveTo>
                <a:lnTo>
                  <a:pt x="3238500" y="27883"/>
                </a:lnTo>
                <a:lnTo>
                  <a:pt x="3225800" y="33261"/>
                </a:lnTo>
                <a:lnTo>
                  <a:pt x="3213100" y="29581"/>
                </a:lnTo>
                <a:lnTo>
                  <a:pt x="3213100" y="45867"/>
                </a:lnTo>
                <a:lnTo>
                  <a:pt x="3225800" y="52104"/>
                </a:lnTo>
                <a:lnTo>
                  <a:pt x="3225800" y="55859"/>
                </a:lnTo>
                <a:lnTo>
                  <a:pt x="3238500" y="52538"/>
                </a:lnTo>
                <a:close/>
              </a:path>
              <a:path w="3403600" h="64134">
                <a:moveTo>
                  <a:pt x="3238500" y="27883"/>
                </a:moveTo>
                <a:lnTo>
                  <a:pt x="3238500" y="19649"/>
                </a:lnTo>
                <a:lnTo>
                  <a:pt x="3225800" y="20779"/>
                </a:lnTo>
                <a:lnTo>
                  <a:pt x="3225800" y="27222"/>
                </a:lnTo>
                <a:lnTo>
                  <a:pt x="3238500" y="27883"/>
                </a:lnTo>
                <a:close/>
              </a:path>
              <a:path w="3403600" h="64134">
                <a:moveTo>
                  <a:pt x="3251200" y="55580"/>
                </a:moveTo>
                <a:lnTo>
                  <a:pt x="3251200" y="49992"/>
                </a:lnTo>
                <a:lnTo>
                  <a:pt x="3238500" y="44261"/>
                </a:lnTo>
                <a:lnTo>
                  <a:pt x="3238500" y="54095"/>
                </a:lnTo>
                <a:lnTo>
                  <a:pt x="3251200" y="55580"/>
                </a:lnTo>
                <a:close/>
              </a:path>
              <a:path w="3403600" h="64134">
                <a:moveTo>
                  <a:pt x="3263900" y="10317"/>
                </a:moveTo>
                <a:lnTo>
                  <a:pt x="3251200" y="12956"/>
                </a:lnTo>
                <a:lnTo>
                  <a:pt x="3251200" y="16343"/>
                </a:lnTo>
                <a:lnTo>
                  <a:pt x="3263900" y="10317"/>
                </a:lnTo>
                <a:close/>
              </a:path>
              <a:path w="3403600" h="64134">
                <a:moveTo>
                  <a:pt x="3314700" y="45697"/>
                </a:moveTo>
                <a:lnTo>
                  <a:pt x="3314700" y="40532"/>
                </a:lnTo>
                <a:lnTo>
                  <a:pt x="3302000" y="44516"/>
                </a:lnTo>
                <a:lnTo>
                  <a:pt x="3302000" y="11970"/>
                </a:lnTo>
                <a:lnTo>
                  <a:pt x="3267694" y="16008"/>
                </a:lnTo>
                <a:lnTo>
                  <a:pt x="3263900" y="17676"/>
                </a:lnTo>
                <a:lnTo>
                  <a:pt x="3251200" y="18625"/>
                </a:lnTo>
                <a:lnTo>
                  <a:pt x="3251200" y="52919"/>
                </a:lnTo>
                <a:lnTo>
                  <a:pt x="3263900" y="45466"/>
                </a:lnTo>
                <a:lnTo>
                  <a:pt x="3263900" y="55542"/>
                </a:lnTo>
                <a:lnTo>
                  <a:pt x="3276600" y="48774"/>
                </a:lnTo>
                <a:lnTo>
                  <a:pt x="3289300" y="44232"/>
                </a:lnTo>
                <a:lnTo>
                  <a:pt x="3289300" y="53988"/>
                </a:lnTo>
                <a:lnTo>
                  <a:pt x="3302000" y="49344"/>
                </a:lnTo>
                <a:lnTo>
                  <a:pt x="3302000" y="16150"/>
                </a:lnTo>
                <a:lnTo>
                  <a:pt x="3306589" y="13829"/>
                </a:lnTo>
                <a:lnTo>
                  <a:pt x="3306589" y="48026"/>
                </a:lnTo>
                <a:lnTo>
                  <a:pt x="3314700" y="45697"/>
                </a:lnTo>
                <a:close/>
              </a:path>
              <a:path w="3403600" h="64134">
                <a:moveTo>
                  <a:pt x="3276600" y="6911"/>
                </a:moveTo>
                <a:lnTo>
                  <a:pt x="3263900" y="5504"/>
                </a:lnTo>
                <a:lnTo>
                  <a:pt x="3272557" y="9997"/>
                </a:lnTo>
                <a:lnTo>
                  <a:pt x="3276600" y="6911"/>
                </a:lnTo>
                <a:close/>
              </a:path>
              <a:path w="3403600" h="64134">
                <a:moveTo>
                  <a:pt x="3264135" y="16427"/>
                </a:moveTo>
                <a:lnTo>
                  <a:pt x="3263900" y="16455"/>
                </a:lnTo>
                <a:lnTo>
                  <a:pt x="3263900" y="16607"/>
                </a:lnTo>
                <a:lnTo>
                  <a:pt x="3264135" y="16427"/>
                </a:lnTo>
                <a:close/>
              </a:path>
              <a:path w="3403600" h="64134">
                <a:moveTo>
                  <a:pt x="3276600" y="12095"/>
                </a:moveTo>
                <a:lnTo>
                  <a:pt x="3272557" y="9997"/>
                </a:lnTo>
                <a:lnTo>
                  <a:pt x="3264135" y="16427"/>
                </a:lnTo>
                <a:lnTo>
                  <a:pt x="3267694" y="16008"/>
                </a:lnTo>
                <a:lnTo>
                  <a:pt x="3276600" y="12095"/>
                </a:lnTo>
                <a:close/>
              </a:path>
              <a:path w="3403600" h="64134">
                <a:moveTo>
                  <a:pt x="3302000" y="8963"/>
                </a:moveTo>
                <a:lnTo>
                  <a:pt x="3289300" y="7595"/>
                </a:lnTo>
                <a:lnTo>
                  <a:pt x="3289300" y="8928"/>
                </a:lnTo>
                <a:lnTo>
                  <a:pt x="3302000" y="8963"/>
                </a:lnTo>
                <a:close/>
              </a:path>
              <a:path w="3403600" h="64134">
                <a:moveTo>
                  <a:pt x="3312519" y="16231"/>
                </a:moveTo>
                <a:lnTo>
                  <a:pt x="3306589" y="13829"/>
                </a:lnTo>
                <a:lnTo>
                  <a:pt x="3302000" y="16150"/>
                </a:lnTo>
                <a:lnTo>
                  <a:pt x="3312519" y="16231"/>
                </a:lnTo>
                <a:close/>
              </a:path>
              <a:path w="3403600" h="64134">
                <a:moveTo>
                  <a:pt x="3314433" y="17007"/>
                </a:moveTo>
                <a:lnTo>
                  <a:pt x="3312519" y="16231"/>
                </a:lnTo>
                <a:lnTo>
                  <a:pt x="3302000" y="16150"/>
                </a:lnTo>
                <a:lnTo>
                  <a:pt x="3314433" y="17007"/>
                </a:lnTo>
                <a:close/>
              </a:path>
              <a:path w="3403600" h="64134">
                <a:moveTo>
                  <a:pt x="3314700" y="28318"/>
                </a:moveTo>
                <a:lnTo>
                  <a:pt x="3314700" y="17786"/>
                </a:lnTo>
                <a:lnTo>
                  <a:pt x="3302000" y="16150"/>
                </a:lnTo>
                <a:lnTo>
                  <a:pt x="3302000" y="31360"/>
                </a:lnTo>
                <a:lnTo>
                  <a:pt x="3314700" y="28318"/>
                </a:lnTo>
                <a:close/>
              </a:path>
              <a:path w="3403600" h="64134">
                <a:moveTo>
                  <a:pt x="3327400" y="50942"/>
                </a:moveTo>
                <a:lnTo>
                  <a:pt x="3327400" y="32805"/>
                </a:lnTo>
                <a:lnTo>
                  <a:pt x="3314700" y="28318"/>
                </a:lnTo>
                <a:lnTo>
                  <a:pt x="3302000" y="31360"/>
                </a:lnTo>
                <a:lnTo>
                  <a:pt x="3302000" y="34020"/>
                </a:lnTo>
                <a:lnTo>
                  <a:pt x="3314700" y="37056"/>
                </a:lnTo>
                <a:lnTo>
                  <a:pt x="3314700" y="54105"/>
                </a:lnTo>
                <a:lnTo>
                  <a:pt x="3327400" y="50942"/>
                </a:lnTo>
                <a:close/>
              </a:path>
              <a:path w="3403600" h="64134">
                <a:moveTo>
                  <a:pt x="3314700" y="40532"/>
                </a:moveTo>
                <a:lnTo>
                  <a:pt x="3314700" y="37056"/>
                </a:lnTo>
                <a:lnTo>
                  <a:pt x="3302000" y="34020"/>
                </a:lnTo>
                <a:lnTo>
                  <a:pt x="3302000" y="44516"/>
                </a:lnTo>
                <a:lnTo>
                  <a:pt x="3314700" y="40532"/>
                </a:lnTo>
                <a:close/>
              </a:path>
              <a:path w="3403600" h="64134">
                <a:moveTo>
                  <a:pt x="3314700" y="53607"/>
                </a:moveTo>
                <a:lnTo>
                  <a:pt x="3314700" y="45697"/>
                </a:lnTo>
                <a:lnTo>
                  <a:pt x="3302000" y="49344"/>
                </a:lnTo>
                <a:lnTo>
                  <a:pt x="3302000" y="50169"/>
                </a:lnTo>
                <a:lnTo>
                  <a:pt x="3314700" y="53607"/>
                </a:lnTo>
                <a:close/>
              </a:path>
              <a:path w="3403600" h="64134">
                <a:moveTo>
                  <a:pt x="3327400" y="23185"/>
                </a:moveTo>
                <a:lnTo>
                  <a:pt x="3327400" y="6037"/>
                </a:lnTo>
                <a:lnTo>
                  <a:pt x="3314700" y="9728"/>
                </a:lnTo>
                <a:lnTo>
                  <a:pt x="3306589" y="13829"/>
                </a:lnTo>
                <a:lnTo>
                  <a:pt x="3312519" y="16231"/>
                </a:lnTo>
                <a:lnTo>
                  <a:pt x="3314700" y="16248"/>
                </a:lnTo>
                <a:lnTo>
                  <a:pt x="3314700" y="19933"/>
                </a:lnTo>
                <a:lnTo>
                  <a:pt x="3327400" y="23185"/>
                </a:lnTo>
                <a:close/>
              </a:path>
              <a:path w="3403600" h="64134">
                <a:moveTo>
                  <a:pt x="3314700" y="17115"/>
                </a:moveTo>
                <a:lnTo>
                  <a:pt x="3314433" y="17007"/>
                </a:lnTo>
                <a:lnTo>
                  <a:pt x="3314700" y="17115"/>
                </a:lnTo>
                <a:close/>
              </a:path>
              <a:path w="3403600" h="64134">
                <a:moveTo>
                  <a:pt x="3327400" y="30105"/>
                </a:moveTo>
                <a:lnTo>
                  <a:pt x="3327400" y="23185"/>
                </a:lnTo>
                <a:lnTo>
                  <a:pt x="3314700" y="23766"/>
                </a:lnTo>
                <a:lnTo>
                  <a:pt x="3314700" y="28023"/>
                </a:lnTo>
                <a:lnTo>
                  <a:pt x="3327400" y="30105"/>
                </a:lnTo>
                <a:close/>
              </a:path>
              <a:path w="3403600" h="64134">
                <a:moveTo>
                  <a:pt x="3352800" y="22614"/>
                </a:moveTo>
                <a:lnTo>
                  <a:pt x="3352800" y="4057"/>
                </a:lnTo>
                <a:lnTo>
                  <a:pt x="3340100" y="2576"/>
                </a:lnTo>
                <a:lnTo>
                  <a:pt x="3327400" y="4009"/>
                </a:lnTo>
                <a:lnTo>
                  <a:pt x="3327400" y="7937"/>
                </a:lnTo>
                <a:lnTo>
                  <a:pt x="3340100" y="4963"/>
                </a:lnTo>
                <a:lnTo>
                  <a:pt x="3340100" y="20410"/>
                </a:lnTo>
                <a:lnTo>
                  <a:pt x="3352800" y="22614"/>
                </a:lnTo>
                <a:close/>
              </a:path>
              <a:path w="3403600" h="64134">
                <a:moveTo>
                  <a:pt x="3340100" y="25542"/>
                </a:moveTo>
                <a:lnTo>
                  <a:pt x="3340100" y="13784"/>
                </a:lnTo>
                <a:lnTo>
                  <a:pt x="3327400" y="12167"/>
                </a:lnTo>
                <a:lnTo>
                  <a:pt x="3327400" y="27364"/>
                </a:lnTo>
                <a:lnTo>
                  <a:pt x="3340100" y="25542"/>
                </a:lnTo>
                <a:close/>
              </a:path>
              <a:path w="3403600" h="64134">
                <a:moveTo>
                  <a:pt x="3340100" y="52287"/>
                </a:moveTo>
                <a:lnTo>
                  <a:pt x="3340100" y="28270"/>
                </a:lnTo>
                <a:lnTo>
                  <a:pt x="3327400" y="27364"/>
                </a:lnTo>
                <a:lnTo>
                  <a:pt x="3327400" y="54481"/>
                </a:lnTo>
                <a:lnTo>
                  <a:pt x="3340100" y="52287"/>
                </a:lnTo>
                <a:close/>
              </a:path>
              <a:path w="3403600" h="64134">
                <a:moveTo>
                  <a:pt x="3352800" y="44782"/>
                </a:moveTo>
                <a:lnTo>
                  <a:pt x="3352800" y="22614"/>
                </a:lnTo>
                <a:lnTo>
                  <a:pt x="3340100" y="23261"/>
                </a:lnTo>
                <a:lnTo>
                  <a:pt x="3340100" y="47880"/>
                </a:lnTo>
                <a:lnTo>
                  <a:pt x="3352800" y="44782"/>
                </a:lnTo>
                <a:close/>
              </a:path>
              <a:path w="3403600" h="64134">
                <a:moveTo>
                  <a:pt x="3352800" y="56496"/>
                </a:moveTo>
                <a:lnTo>
                  <a:pt x="3352800" y="44782"/>
                </a:lnTo>
                <a:lnTo>
                  <a:pt x="3340100" y="50582"/>
                </a:lnTo>
                <a:lnTo>
                  <a:pt x="3352800" y="56496"/>
                </a:lnTo>
                <a:close/>
              </a:path>
              <a:path w="3403600" h="64134">
                <a:moveTo>
                  <a:pt x="3365500" y="13922"/>
                </a:moveTo>
                <a:lnTo>
                  <a:pt x="3365500" y="7372"/>
                </a:lnTo>
                <a:lnTo>
                  <a:pt x="3352800" y="10485"/>
                </a:lnTo>
                <a:lnTo>
                  <a:pt x="3352800" y="13907"/>
                </a:lnTo>
                <a:lnTo>
                  <a:pt x="3365500" y="13922"/>
                </a:lnTo>
                <a:close/>
              </a:path>
              <a:path w="3403600" h="64134">
                <a:moveTo>
                  <a:pt x="3367225" y="54225"/>
                </a:moveTo>
                <a:lnTo>
                  <a:pt x="3365500" y="54234"/>
                </a:lnTo>
                <a:lnTo>
                  <a:pt x="3365500" y="18106"/>
                </a:lnTo>
                <a:lnTo>
                  <a:pt x="3352800" y="17025"/>
                </a:lnTo>
                <a:lnTo>
                  <a:pt x="3352800" y="53146"/>
                </a:lnTo>
                <a:lnTo>
                  <a:pt x="3365500" y="54576"/>
                </a:lnTo>
                <a:lnTo>
                  <a:pt x="3367225" y="54225"/>
                </a:lnTo>
                <a:close/>
              </a:path>
              <a:path w="3403600" h="64134">
                <a:moveTo>
                  <a:pt x="3365500" y="58770"/>
                </a:moveTo>
                <a:lnTo>
                  <a:pt x="3365500" y="56075"/>
                </a:lnTo>
                <a:lnTo>
                  <a:pt x="3352800" y="57833"/>
                </a:lnTo>
                <a:lnTo>
                  <a:pt x="3365500" y="58770"/>
                </a:lnTo>
                <a:close/>
              </a:path>
              <a:path w="3403600" h="64134">
                <a:moveTo>
                  <a:pt x="3377891" y="4423"/>
                </a:moveTo>
                <a:lnTo>
                  <a:pt x="3365500" y="1854"/>
                </a:lnTo>
                <a:lnTo>
                  <a:pt x="3365500" y="8209"/>
                </a:lnTo>
                <a:lnTo>
                  <a:pt x="3377891" y="4423"/>
                </a:lnTo>
                <a:close/>
              </a:path>
              <a:path w="3403600" h="64134">
                <a:moveTo>
                  <a:pt x="3378200" y="50446"/>
                </a:moveTo>
                <a:lnTo>
                  <a:pt x="3378200" y="8089"/>
                </a:lnTo>
                <a:lnTo>
                  <a:pt x="3365500" y="8209"/>
                </a:lnTo>
                <a:lnTo>
                  <a:pt x="3365500" y="54234"/>
                </a:lnTo>
                <a:lnTo>
                  <a:pt x="3378200" y="50446"/>
                </a:lnTo>
                <a:close/>
              </a:path>
              <a:path w="3403600" h="64134">
                <a:moveTo>
                  <a:pt x="3378200" y="54174"/>
                </a:moveTo>
                <a:lnTo>
                  <a:pt x="3378200" y="51998"/>
                </a:lnTo>
                <a:lnTo>
                  <a:pt x="3367225" y="54225"/>
                </a:lnTo>
                <a:lnTo>
                  <a:pt x="3378200" y="54174"/>
                </a:lnTo>
                <a:close/>
              </a:path>
              <a:path w="3403600" h="64134">
                <a:moveTo>
                  <a:pt x="3378200" y="4487"/>
                </a:moveTo>
                <a:lnTo>
                  <a:pt x="3378200" y="4329"/>
                </a:lnTo>
                <a:lnTo>
                  <a:pt x="3377891" y="4423"/>
                </a:lnTo>
                <a:lnTo>
                  <a:pt x="3378200" y="4487"/>
                </a:lnTo>
                <a:close/>
              </a:path>
              <a:path w="3403600" h="64134">
                <a:moveTo>
                  <a:pt x="3403600" y="10370"/>
                </a:moveTo>
                <a:lnTo>
                  <a:pt x="3403600" y="4016"/>
                </a:lnTo>
                <a:lnTo>
                  <a:pt x="3390900" y="3631"/>
                </a:lnTo>
                <a:lnTo>
                  <a:pt x="3378200" y="4487"/>
                </a:lnTo>
                <a:lnTo>
                  <a:pt x="3378200" y="58242"/>
                </a:lnTo>
                <a:lnTo>
                  <a:pt x="3390900" y="54537"/>
                </a:lnTo>
                <a:lnTo>
                  <a:pt x="3390900" y="11047"/>
                </a:lnTo>
                <a:lnTo>
                  <a:pt x="3403600" y="10370"/>
                </a:lnTo>
                <a:close/>
              </a:path>
              <a:path w="3403600" h="64134">
                <a:moveTo>
                  <a:pt x="3403600" y="16874"/>
                </a:moveTo>
                <a:lnTo>
                  <a:pt x="3390900" y="13174"/>
                </a:lnTo>
                <a:lnTo>
                  <a:pt x="3390900" y="22273"/>
                </a:lnTo>
                <a:lnTo>
                  <a:pt x="3403600" y="16874"/>
                </a:lnTo>
                <a:close/>
              </a:path>
              <a:path w="3403600" h="64134">
                <a:moveTo>
                  <a:pt x="3403600" y="42116"/>
                </a:moveTo>
                <a:lnTo>
                  <a:pt x="3403600" y="28356"/>
                </a:lnTo>
                <a:lnTo>
                  <a:pt x="3390900" y="24516"/>
                </a:lnTo>
                <a:lnTo>
                  <a:pt x="3390900" y="45847"/>
                </a:lnTo>
                <a:lnTo>
                  <a:pt x="3403600" y="42116"/>
                </a:lnTo>
                <a:close/>
              </a:path>
              <a:path w="3403600" h="64134">
                <a:moveTo>
                  <a:pt x="3403600" y="47205"/>
                </a:moveTo>
                <a:lnTo>
                  <a:pt x="3403600" y="44477"/>
                </a:lnTo>
                <a:lnTo>
                  <a:pt x="3390900" y="46300"/>
                </a:lnTo>
                <a:lnTo>
                  <a:pt x="3403600" y="4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347370" y="5816635"/>
            <a:ext cx="200584" cy="242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033862" y="6046224"/>
            <a:ext cx="3831713" cy="165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070912" y="6220140"/>
            <a:ext cx="1761564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13" dirty="0">
                <a:latin typeface="Arial"/>
                <a:cs typeface="Arial"/>
              </a:rPr>
              <a:t>Four </a:t>
            </a:r>
            <a:r>
              <a:rPr sz="1235" spc="4" dirty="0">
                <a:latin typeface="Arial"/>
                <a:cs typeface="Arial"/>
              </a:rPr>
              <a:t>models </a:t>
            </a:r>
            <a:r>
              <a:rPr sz="1235" spc="9" dirty="0">
                <a:latin typeface="Arial"/>
                <a:cs typeface="Arial"/>
              </a:rPr>
              <a:t>trained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spc="18" dirty="0">
                <a:latin typeface="Arial"/>
                <a:cs typeface="Arial"/>
              </a:rPr>
              <a:t>with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5030" y="4226596"/>
            <a:ext cx="2613772" cy="984968"/>
          </a:xfrm>
          <a:prstGeom prst="rect">
            <a:avLst/>
          </a:prstGeom>
        </p:spPr>
        <p:txBody>
          <a:bodyPr vert="horz" wrap="square" lIns="0" tIns="59391" rIns="0" bIns="0" rtlCol="0">
            <a:spAutoFit/>
          </a:bodyPr>
          <a:lstStyle/>
          <a:p>
            <a:pPr marR="9526" algn="ctr">
              <a:spcBef>
                <a:spcPts val="468"/>
              </a:spcBef>
            </a:pPr>
            <a:r>
              <a:rPr sz="1809" spc="35" dirty="0">
                <a:latin typeface="Arial"/>
                <a:cs typeface="Arial"/>
              </a:rPr>
              <a:t>An</a:t>
            </a:r>
            <a:r>
              <a:rPr sz="1809" dirty="0">
                <a:latin typeface="Arial"/>
                <a:cs typeface="Arial"/>
              </a:rPr>
              <a:t> </a:t>
            </a: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  <a:p>
            <a:pPr marR="7845" algn="ctr">
              <a:spcBef>
                <a:spcPts val="388"/>
              </a:spcBef>
            </a:pPr>
            <a:r>
              <a:rPr sz="1809" spc="168" dirty="0">
                <a:latin typeface="Arial"/>
                <a:cs typeface="Arial"/>
              </a:rPr>
              <a:t>+</a:t>
            </a:r>
            <a:endParaRPr sz="1809">
              <a:latin typeface="Arial"/>
              <a:cs typeface="Arial"/>
            </a:endParaRPr>
          </a:p>
          <a:p>
            <a:pPr algn="ctr">
              <a:spcBef>
                <a:spcPts val="300"/>
              </a:spcBef>
            </a:pPr>
            <a:r>
              <a:rPr sz="1809" spc="22" dirty="0">
                <a:latin typeface="Arial"/>
                <a:cs typeface="Arial"/>
              </a:rPr>
              <a:t>Potentially </a:t>
            </a:r>
            <a:r>
              <a:rPr sz="1809" dirty="0">
                <a:latin typeface="Arial"/>
                <a:cs typeface="Arial"/>
              </a:rPr>
              <a:t>noisy</a:t>
            </a:r>
            <a:r>
              <a:rPr sz="1809" spc="-66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8745" y="2168709"/>
            <a:ext cx="2723134" cy="21742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6492957" y="2251370"/>
            <a:ext cx="661707" cy="285199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6724" rIns="0" bIns="0" rtlCol="0">
            <a:spAutoFit/>
          </a:bodyPr>
          <a:lstStyle/>
          <a:p>
            <a:pPr marL="3922">
              <a:spcBef>
                <a:spcPts val="53"/>
              </a:spcBef>
            </a:pP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3736" y="2567460"/>
            <a:ext cx="867896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50701" y="1800431"/>
            <a:ext cx="2936504" cy="1856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7276703" y="1809099"/>
            <a:ext cx="2884954" cy="1805268"/>
          </a:xfrm>
          <a:custGeom>
            <a:avLst/>
            <a:gdLst/>
            <a:ahLst/>
            <a:cxnLst/>
            <a:rect l="l" t="t" r="r" b="b"/>
            <a:pathLst>
              <a:path w="3269615" h="2045970">
                <a:moveTo>
                  <a:pt x="329058" y="1722340"/>
                </a:moveTo>
                <a:lnTo>
                  <a:pt x="329058" y="1304570"/>
                </a:lnTo>
                <a:lnTo>
                  <a:pt x="0" y="1513608"/>
                </a:lnTo>
                <a:lnTo>
                  <a:pt x="329058" y="1722340"/>
                </a:lnTo>
                <a:close/>
              </a:path>
              <a:path w="3269615" h="2045970">
                <a:moveTo>
                  <a:pt x="3269101" y="1975887"/>
                </a:moveTo>
                <a:lnTo>
                  <a:pt x="3269101" y="69678"/>
                </a:lnTo>
                <a:lnTo>
                  <a:pt x="3263623" y="42564"/>
                </a:lnTo>
                <a:lnTo>
                  <a:pt x="3248686" y="20415"/>
                </a:lnTo>
                <a:lnTo>
                  <a:pt x="3226537" y="5478"/>
                </a:lnTo>
                <a:lnTo>
                  <a:pt x="3199423" y="0"/>
                </a:lnTo>
                <a:lnTo>
                  <a:pt x="398738" y="0"/>
                </a:lnTo>
                <a:lnTo>
                  <a:pt x="371623" y="5478"/>
                </a:lnTo>
                <a:lnTo>
                  <a:pt x="349473" y="20415"/>
                </a:lnTo>
                <a:lnTo>
                  <a:pt x="334536" y="42564"/>
                </a:lnTo>
                <a:lnTo>
                  <a:pt x="329058" y="69678"/>
                </a:lnTo>
                <a:lnTo>
                  <a:pt x="329058" y="1975887"/>
                </a:lnTo>
                <a:lnTo>
                  <a:pt x="334536" y="2003002"/>
                </a:lnTo>
                <a:lnTo>
                  <a:pt x="349473" y="2025151"/>
                </a:lnTo>
                <a:lnTo>
                  <a:pt x="371623" y="2040089"/>
                </a:lnTo>
                <a:lnTo>
                  <a:pt x="398738" y="2045567"/>
                </a:lnTo>
                <a:lnTo>
                  <a:pt x="3199423" y="2045567"/>
                </a:lnTo>
                <a:lnTo>
                  <a:pt x="3226537" y="2040089"/>
                </a:lnTo>
                <a:lnTo>
                  <a:pt x="3248686" y="2025151"/>
                </a:lnTo>
                <a:lnTo>
                  <a:pt x="3263623" y="2003002"/>
                </a:lnTo>
                <a:lnTo>
                  <a:pt x="3269101" y="1975887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7975823" y="2387895"/>
            <a:ext cx="650501" cy="321049"/>
          </a:xfrm>
          <a:custGeom>
            <a:avLst/>
            <a:gdLst/>
            <a:ahLst/>
            <a:cxnLst/>
            <a:rect l="l" t="t" r="r" b="b"/>
            <a:pathLst>
              <a:path w="737234" h="363855">
                <a:moveTo>
                  <a:pt x="0" y="0"/>
                </a:moveTo>
                <a:lnTo>
                  <a:pt x="0" y="363438"/>
                </a:lnTo>
                <a:lnTo>
                  <a:pt x="736758" y="363438"/>
                </a:lnTo>
                <a:lnTo>
                  <a:pt x="736758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8972473" y="2387895"/>
            <a:ext cx="780490" cy="321049"/>
          </a:xfrm>
          <a:custGeom>
            <a:avLst/>
            <a:gdLst/>
            <a:ahLst/>
            <a:cxnLst/>
            <a:rect l="l" t="t" r="r" b="b"/>
            <a:pathLst>
              <a:path w="884554" h="363855">
                <a:moveTo>
                  <a:pt x="0" y="0"/>
                </a:moveTo>
                <a:lnTo>
                  <a:pt x="0" y="363438"/>
                </a:lnTo>
                <a:lnTo>
                  <a:pt x="883950" y="363438"/>
                </a:lnTo>
                <a:lnTo>
                  <a:pt x="883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7709648" y="2051990"/>
            <a:ext cx="2311213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1" dirty="0">
                <a:latin typeface="Arial"/>
                <a:cs typeface="Arial"/>
              </a:rPr>
              <a:t>models </a:t>
            </a:r>
            <a:r>
              <a:rPr sz="1809" spc="-18" dirty="0">
                <a:latin typeface="Arial"/>
                <a:cs typeface="Arial"/>
              </a:rPr>
              <a:t>can </a:t>
            </a:r>
            <a:r>
              <a:rPr sz="1809" spc="-31" dirty="0">
                <a:latin typeface="Arial"/>
                <a:cs typeface="Arial"/>
              </a:rPr>
              <a:t>use </a:t>
            </a:r>
            <a:r>
              <a:rPr sz="1809" spc="35" dirty="0">
                <a:latin typeface="Arial"/>
                <a:cs typeface="Arial"/>
              </a:rPr>
              <a:t>either</a:t>
            </a:r>
            <a:endParaRPr sz="180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7383" y="2376960"/>
            <a:ext cx="1799104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5" dirty="0">
                <a:latin typeface="Arial"/>
                <a:cs typeface="Arial"/>
              </a:rPr>
              <a:t>image </a:t>
            </a:r>
            <a:r>
              <a:rPr sz="1809" spc="44" dirty="0">
                <a:latin typeface="Arial"/>
                <a:cs typeface="Arial"/>
              </a:rPr>
              <a:t>or</a:t>
            </a:r>
            <a:r>
              <a:rPr sz="1809" spc="-79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69088" y="2668979"/>
            <a:ext cx="1396253" cy="61842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89652">
              <a:lnSpc>
                <a:spcPct val="113799"/>
              </a:lnSpc>
              <a:spcBef>
                <a:spcPts val="79"/>
              </a:spcBef>
            </a:pPr>
            <a:r>
              <a:rPr sz="1809" spc="44" dirty="0">
                <a:latin typeface="Arial"/>
                <a:cs typeface="Arial"/>
              </a:rPr>
              <a:t>concept for  </a:t>
            </a:r>
            <a:r>
              <a:rPr sz="1809" dirty="0">
                <a:latin typeface="Arial"/>
                <a:cs typeface="Arial"/>
              </a:rPr>
              <a:t>classification.</a:t>
            </a:r>
            <a:endParaRPr sz="1809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16089" y="3439565"/>
            <a:ext cx="1198705" cy="5787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2442883" y="3643890"/>
            <a:ext cx="867896" cy="63791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64998">
              <a:lnSpc>
                <a:spcPct val="117900"/>
              </a:lnSpc>
              <a:spcBef>
                <a:spcPts val="79"/>
              </a:spcBef>
            </a:pPr>
            <a:r>
              <a:rPr sz="1809" spc="40" dirty="0">
                <a:latin typeface="Arial"/>
                <a:cs typeface="Arial"/>
              </a:rPr>
              <a:t>caption  </a:t>
            </a: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36441" y="6433052"/>
            <a:ext cx="201593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13" dirty="0">
                <a:latin typeface="Arial"/>
                <a:cs typeface="Arial"/>
              </a:rPr>
              <a:t>different caption </a:t>
            </a:r>
            <a:r>
              <a:rPr sz="1235" spc="-9" dirty="0">
                <a:latin typeface="Arial"/>
                <a:cs typeface="Arial"/>
              </a:rPr>
              <a:t>noise</a:t>
            </a:r>
            <a:r>
              <a:rPr sz="1235" spc="-84" dirty="0">
                <a:latin typeface="Arial"/>
                <a:cs typeface="Arial"/>
              </a:rPr>
              <a:t> </a:t>
            </a:r>
            <a:r>
              <a:rPr sz="1235" spc="-18" dirty="0">
                <a:latin typeface="Arial"/>
                <a:cs typeface="Arial"/>
              </a:rPr>
              <a:t>levels</a:t>
            </a:r>
            <a:endParaRPr sz="1235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176251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5" y="632000"/>
            <a:ext cx="7488891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53" dirty="0"/>
              <a:t>Sanity </a:t>
            </a:r>
            <a:r>
              <a:rPr sz="4280" spc="-31" dirty="0"/>
              <a:t>check </a:t>
            </a:r>
            <a:r>
              <a:rPr sz="4280" spc="71" dirty="0"/>
              <a:t>experiment</a:t>
            </a:r>
            <a:r>
              <a:rPr sz="4280" spc="49" dirty="0"/>
              <a:t> </a:t>
            </a:r>
            <a:r>
              <a:rPr sz="4280" spc="44" dirty="0"/>
              <a:t>setup</a:t>
            </a:r>
            <a:endParaRPr sz="4280"/>
          </a:p>
        </p:txBody>
      </p:sp>
      <p:sp>
        <p:nvSpPr>
          <p:cNvPr id="3" name="object 3"/>
          <p:cNvSpPr/>
          <p:nvPr/>
        </p:nvSpPr>
        <p:spPr>
          <a:xfrm>
            <a:off x="2725313" y="4727429"/>
            <a:ext cx="1387991" cy="1404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268355" y="4620851"/>
            <a:ext cx="242047" cy="1338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379787" y="5910930"/>
            <a:ext cx="3003176" cy="56590"/>
          </a:xfrm>
          <a:custGeom>
            <a:avLst/>
            <a:gdLst/>
            <a:ahLst/>
            <a:cxnLst/>
            <a:rect l="l" t="t" r="r" b="b"/>
            <a:pathLst>
              <a:path w="3403600" h="64134">
                <a:moveTo>
                  <a:pt x="12700" y="7353"/>
                </a:moveTo>
                <a:lnTo>
                  <a:pt x="12700" y="5961"/>
                </a:lnTo>
                <a:lnTo>
                  <a:pt x="0" y="7195"/>
                </a:lnTo>
                <a:lnTo>
                  <a:pt x="12700" y="7353"/>
                </a:lnTo>
                <a:close/>
              </a:path>
              <a:path w="3403600" h="64134">
                <a:moveTo>
                  <a:pt x="12700" y="19876"/>
                </a:moveTo>
                <a:lnTo>
                  <a:pt x="12700" y="14000"/>
                </a:lnTo>
                <a:lnTo>
                  <a:pt x="0" y="15253"/>
                </a:lnTo>
                <a:lnTo>
                  <a:pt x="0" y="20039"/>
                </a:lnTo>
                <a:lnTo>
                  <a:pt x="12700" y="19876"/>
                </a:lnTo>
                <a:close/>
              </a:path>
              <a:path w="3403600" h="64134">
                <a:moveTo>
                  <a:pt x="11582" y="25023"/>
                </a:moveTo>
                <a:lnTo>
                  <a:pt x="0" y="25466"/>
                </a:lnTo>
                <a:lnTo>
                  <a:pt x="0" y="29535"/>
                </a:lnTo>
                <a:lnTo>
                  <a:pt x="11582" y="25023"/>
                </a:lnTo>
                <a:close/>
              </a:path>
              <a:path w="3403600" h="64134">
                <a:moveTo>
                  <a:pt x="12700" y="49179"/>
                </a:moveTo>
                <a:lnTo>
                  <a:pt x="12700" y="30095"/>
                </a:lnTo>
                <a:lnTo>
                  <a:pt x="0" y="29535"/>
                </a:lnTo>
                <a:lnTo>
                  <a:pt x="0" y="49160"/>
                </a:lnTo>
                <a:lnTo>
                  <a:pt x="12700" y="49179"/>
                </a:lnTo>
                <a:close/>
              </a:path>
              <a:path w="3403600" h="64134">
                <a:moveTo>
                  <a:pt x="12700" y="24981"/>
                </a:moveTo>
                <a:lnTo>
                  <a:pt x="12700" y="24588"/>
                </a:lnTo>
                <a:lnTo>
                  <a:pt x="11582" y="25023"/>
                </a:lnTo>
                <a:lnTo>
                  <a:pt x="12700" y="24981"/>
                </a:lnTo>
                <a:close/>
              </a:path>
              <a:path w="3403600" h="64134">
                <a:moveTo>
                  <a:pt x="25400" y="12094"/>
                </a:moveTo>
                <a:lnTo>
                  <a:pt x="25400" y="4411"/>
                </a:lnTo>
                <a:lnTo>
                  <a:pt x="12700" y="7639"/>
                </a:lnTo>
                <a:lnTo>
                  <a:pt x="12700" y="11474"/>
                </a:lnTo>
                <a:lnTo>
                  <a:pt x="25400" y="12094"/>
                </a:lnTo>
                <a:close/>
              </a:path>
              <a:path w="3403600" h="64134">
                <a:moveTo>
                  <a:pt x="25400" y="51474"/>
                </a:moveTo>
                <a:lnTo>
                  <a:pt x="25400" y="16135"/>
                </a:lnTo>
                <a:lnTo>
                  <a:pt x="12700" y="13798"/>
                </a:lnTo>
                <a:lnTo>
                  <a:pt x="12700" y="53204"/>
                </a:lnTo>
                <a:lnTo>
                  <a:pt x="25400" y="51474"/>
                </a:lnTo>
                <a:close/>
              </a:path>
              <a:path w="3403600" h="64134">
                <a:moveTo>
                  <a:pt x="38100" y="9292"/>
                </a:moveTo>
                <a:lnTo>
                  <a:pt x="25400" y="7899"/>
                </a:lnTo>
                <a:lnTo>
                  <a:pt x="25400" y="9135"/>
                </a:lnTo>
                <a:lnTo>
                  <a:pt x="38100" y="9292"/>
                </a:lnTo>
                <a:close/>
              </a:path>
              <a:path w="3403600" h="64134">
                <a:moveTo>
                  <a:pt x="38100" y="17702"/>
                </a:moveTo>
                <a:lnTo>
                  <a:pt x="38100" y="10258"/>
                </a:lnTo>
                <a:lnTo>
                  <a:pt x="25400" y="14436"/>
                </a:lnTo>
                <a:lnTo>
                  <a:pt x="38100" y="17702"/>
                </a:lnTo>
                <a:close/>
              </a:path>
              <a:path w="3403600" h="64134">
                <a:moveTo>
                  <a:pt x="38100" y="47548"/>
                </a:moveTo>
                <a:lnTo>
                  <a:pt x="38100" y="19481"/>
                </a:lnTo>
                <a:lnTo>
                  <a:pt x="25400" y="17474"/>
                </a:lnTo>
                <a:lnTo>
                  <a:pt x="25400" y="51769"/>
                </a:lnTo>
                <a:lnTo>
                  <a:pt x="38100" y="47548"/>
                </a:lnTo>
                <a:close/>
              </a:path>
              <a:path w="3403600" h="64134">
                <a:moveTo>
                  <a:pt x="50800" y="52709"/>
                </a:moveTo>
                <a:lnTo>
                  <a:pt x="50800" y="9304"/>
                </a:lnTo>
                <a:lnTo>
                  <a:pt x="38100" y="10637"/>
                </a:lnTo>
                <a:lnTo>
                  <a:pt x="38100" y="52692"/>
                </a:lnTo>
                <a:lnTo>
                  <a:pt x="50800" y="52709"/>
                </a:lnTo>
                <a:close/>
              </a:path>
              <a:path w="3403600" h="64134">
                <a:moveTo>
                  <a:pt x="50800" y="59625"/>
                </a:moveTo>
                <a:lnTo>
                  <a:pt x="38100" y="54016"/>
                </a:lnTo>
                <a:lnTo>
                  <a:pt x="38100" y="58964"/>
                </a:lnTo>
                <a:lnTo>
                  <a:pt x="50800" y="59625"/>
                </a:lnTo>
                <a:close/>
              </a:path>
              <a:path w="3403600" h="64134">
                <a:moveTo>
                  <a:pt x="63500" y="8438"/>
                </a:moveTo>
                <a:lnTo>
                  <a:pt x="63500" y="5671"/>
                </a:lnTo>
                <a:lnTo>
                  <a:pt x="50800" y="3658"/>
                </a:lnTo>
                <a:lnTo>
                  <a:pt x="50800" y="7178"/>
                </a:lnTo>
                <a:lnTo>
                  <a:pt x="63500" y="8438"/>
                </a:lnTo>
                <a:close/>
              </a:path>
              <a:path w="3403600" h="64134">
                <a:moveTo>
                  <a:pt x="63500" y="55925"/>
                </a:moveTo>
                <a:lnTo>
                  <a:pt x="63500" y="14287"/>
                </a:lnTo>
                <a:lnTo>
                  <a:pt x="50800" y="8639"/>
                </a:lnTo>
                <a:lnTo>
                  <a:pt x="50800" y="50448"/>
                </a:lnTo>
                <a:lnTo>
                  <a:pt x="63500" y="55925"/>
                </a:lnTo>
                <a:close/>
              </a:path>
              <a:path w="3403600" h="64134">
                <a:moveTo>
                  <a:pt x="76200" y="4006"/>
                </a:moveTo>
                <a:lnTo>
                  <a:pt x="63500" y="2614"/>
                </a:lnTo>
                <a:lnTo>
                  <a:pt x="63500" y="3850"/>
                </a:lnTo>
                <a:lnTo>
                  <a:pt x="76200" y="4006"/>
                </a:lnTo>
                <a:close/>
              </a:path>
              <a:path w="3403600" h="64134">
                <a:moveTo>
                  <a:pt x="76200" y="5737"/>
                </a:moveTo>
                <a:lnTo>
                  <a:pt x="76200" y="4848"/>
                </a:lnTo>
                <a:lnTo>
                  <a:pt x="63500" y="8515"/>
                </a:lnTo>
                <a:lnTo>
                  <a:pt x="63500" y="9686"/>
                </a:lnTo>
                <a:lnTo>
                  <a:pt x="76200" y="5737"/>
                </a:lnTo>
                <a:close/>
              </a:path>
              <a:path w="3403600" h="64134">
                <a:moveTo>
                  <a:pt x="76200" y="52021"/>
                </a:moveTo>
                <a:lnTo>
                  <a:pt x="76200" y="16112"/>
                </a:lnTo>
                <a:lnTo>
                  <a:pt x="63500" y="19583"/>
                </a:lnTo>
                <a:lnTo>
                  <a:pt x="63500" y="54508"/>
                </a:lnTo>
                <a:lnTo>
                  <a:pt x="76200" y="52021"/>
                </a:lnTo>
                <a:close/>
              </a:path>
              <a:path w="3403600" h="64134">
                <a:moveTo>
                  <a:pt x="88900" y="9908"/>
                </a:moveTo>
                <a:lnTo>
                  <a:pt x="88900" y="5618"/>
                </a:lnTo>
                <a:lnTo>
                  <a:pt x="76200" y="3733"/>
                </a:lnTo>
                <a:lnTo>
                  <a:pt x="76200" y="10890"/>
                </a:lnTo>
                <a:lnTo>
                  <a:pt x="88900" y="9908"/>
                </a:lnTo>
                <a:close/>
              </a:path>
              <a:path w="3403600" h="64134">
                <a:moveTo>
                  <a:pt x="101600" y="20954"/>
                </a:moveTo>
                <a:lnTo>
                  <a:pt x="101600" y="17092"/>
                </a:lnTo>
                <a:lnTo>
                  <a:pt x="88900" y="14706"/>
                </a:lnTo>
                <a:lnTo>
                  <a:pt x="76200" y="10890"/>
                </a:lnTo>
                <a:lnTo>
                  <a:pt x="76200" y="19991"/>
                </a:lnTo>
                <a:lnTo>
                  <a:pt x="88900" y="20682"/>
                </a:lnTo>
                <a:lnTo>
                  <a:pt x="88900" y="26312"/>
                </a:lnTo>
                <a:lnTo>
                  <a:pt x="101600" y="20954"/>
                </a:lnTo>
                <a:close/>
              </a:path>
              <a:path w="3403600" h="64134">
                <a:moveTo>
                  <a:pt x="88900" y="54285"/>
                </a:moveTo>
                <a:lnTo>
                  <a:pt x="88900" y="23971"/>
                </a:lnTo>
                <a:lnTo>
                  <a:pt x="76200" y="25270"/>
                </a:lnTo>
                <a:lnTo>
                  <a:pt x="76200" y="56486"/>
                </a:lnTo>
                <a:lnTo>
                  <a:pt x="88900" y="54285"/>
                </a:lnTo>
                <a:close/>
              </a:path>
              <a:path w="3403600" h="64134">
                <a:moveTo>
                  <a:pt x="101600" y="17092"/>
                </a:moveTo>
                <a:lnTo>
                  <a:pt x="101600" y="9899"/>
                </a:lnTo>
                <a:lnTo>
                  <a:pt x="88900" y="6987"/>
                </a:lnTo>
                <a:lnTo>
                  <a:pt x="88900" y="14706"/>
                </a:lnTo>
                <a:lnTo>
                  <a:pt x="101600" y="17092"/>
                </a:lnTo>
                <a:close/>
              </a:path>
              <a:path w="3403600" h="64134">
                <a:moveTo>
                  <a:pt x="101600" y="33108"/>
                </a:moveTo>
                <a:lnTo>
                  <a:pt x="101600" y="20954"/>
                </a:lnTo>
                <a:lnTo>
                  <a:pt x="88900" y="26312"/>
                </a:lnTo>
                <a:lnTo>
                  <a:pt x="88900" y="33185"/>
                </a:lnTo>
                <a:lnTo>
                  <a:pt x="101600" y="33108"/>
                </a:lnTo>
                <a:close/>
              </a:path>
              <a:path w="3403600" h="64134">
                <a:moveTo>
                  <a:pt x="101600" y="37447"/>
                </a:moveTo>
                <a:lnTo>
                  <a:pt x="101600" y="33108"/>
                </a:lnTo>
                <a:lnTo>
                  <a:pt x="88900" y="33185"/>
                </a:lnTo>
                <a:lnTo>
                  <a:pt x="88900" y="40664"/>
                </a:lnTo>
                <a:lnTo>
                  <a:pt x="90833" y="42304"/>
                </a:lnTo>
                <a:lnTo>
                  <a:pt x="101600" y="37447"/>
                </a:lnTo>
                <a:close/>
              </a:path>
              <a:path w="3403600" h="64134">
                <a:moveTo>
                  <a:pt x="90833" y="42304"/>
                </a:moveTo>
                <a:lnTo>
                  <a:pt x="88900" y="40664"/>
                </a:lnTo>
                <a:lnTo>
                  <a:pt x="88900" y="43176"/>
                </a:lnTo>
                <a:lnTo>
                  <a:pt x="90833" y="42304"/>
                </a:lnTo>
                <a:close/>
              </a:path>
              <a:path w="3403600" h="64134">
                <a:moveTo>
                  <a:pt x="101600" y="51436"/>
                </a:moveTo>
                <a:lnTo>
                  <a:pt x="101600" y="37447"/>
                </a:lnTo>
                <a:lnTo>
                  <a:pt x="90833" y="42304"/>
                </a:lnTo>
                <a:lnTo>
                  <a:pt x="101600" y="51436"/>
                </a:lnTo>
                <a:close/>
              </a:path>
              <a:path w="3403600" h="64134">
                <a:moveTo>
                  <a:pt x="114300" y="7719"/>
                </a:moveTo>
                <a:lnTo>
                  <a:pt x="101600" y="1826"/>
                </a:lnTo>
                <a:lnTo>
                  <a:pt x="101600" y="5010"/>
                </a:lnTo>
                <a:lnTo>
                  <a:pt x="114300" y="7719"/>
                </a:lnTo>
                <a:close/>
              </a:path>
              <a:path w="3403600" h="64134">
                <a:moveTo>
                  <a:pt x="114300" y="16112"/>
                </a:moveTo>
                <a:lnTo>
                  <a:pt x="114300" y="11762"/>
                </a:lnTo>
                <a:lnTo>
                  <a:pt x="101600" y="12239"/>
                </a:lnTo>
                <a:lnTo>
                  <a:pt x="101600" y="14870"/>
                </a:lnTo>
                <a:lnTo>
                  <a:pt x="114300" y="16112"/>
                </a:lnTo>
                <a:close/>
              </a:path>
              <a:path w="3403600" h="64134">
                <a:moveTo>
                  <a:pt x="114300" y="52847"/>
                </a:moveTo>
                <a:lnTo>
                  <a:pt x="114300" y="16112"/>
                </a:lnTo>
                <a:lnTo>
                  <a:pt x="101600" y="17701"/>
                </a:lnTo>
                <a:lnTo>
                  <a:pt x="101600" y="59359"/>
                </a:lnTo>
                <a:lnTo>
                  <a:pt x="114300" y="52847"/>
                </a:lnTo>
                <a:close/>
              </a:path>
              <a:path w="3403600" h="64134">
                <a:moveTo>
                  <a:pt x="139700" y="11968"/>
                </a:moveTo>
                <a:lnTo>
                  <a:pt x="139700" y="9725"/>
                </a:lnTo>
                <a:lnTo>
                  <a:pt x="114300" y="9962"/>
                </a:lnTo>
                <a:lnTo>
                  <a:pt x="114300" y="15658"/>
                </a:lnTo>
                <a:lnTo>
                  <a:pt x="127000" y="12424"/>
                </a:lnTo>
                <a:lnTo>
                  <a:pt x="127000" y="18166"/>
                </a:lnTo>
                <a:lnTo>
                  <a:pt x="139700" y="11968"/>
                </a:lnTo>
                <a:close/>
              </a:path>
              <a:path w="3403600" h="64134">
                <a:moveTo>
                  <a:pt x="127000" y="53598"/>
                </a:moveTo>
                <a:lnTo>
                  <a:pt x="127000" y="19221"/>
                </a:lnTo>
                <a:lnTo>
                  <a:pt x="114300" y="19111"/>
                </a:lnTo>
                <a:lnTo>
                  <a:pt x="114300" y="51903"/>
                </a:lnTo>
                <a:lnTo>
                  <a:pt x="127000" y="53598"/>
                </a:lnTo>
                <a:close/>
              </a:path>
              <a:path w="3403600" h="64134">
                <a:moveTo>
                  <a:pt x="139700" y="55010"/>
                </a:moveTo>
                <a:lnTo>
                  <a:pt x="139700" y="19079"/>
                </a:lnTo>
                <a:lnTo>
                  <a:pt x="127000" y="18166"/>
                </a:lnTo>
                <a:lnTo>
                  <a:pt x="127000" y="55058"/>
                </a:lnTo>
                <a:lnTo>
                  <a:pt x="139700" y="55010"/>
                </a:lnTo>
                <a:close/>
              </a:path>
              <a:path w="3403600" h="64134">
                <a:moveTo>
                  <a:pt x="152400" y="46758"/>
                </a:moveTo>
                <a:lnTo>
                  <a:pt x="152400" y="8055"/>
                </a:lnTo>
                <a:lnTo>
                  <a:pt x="139700" y="14895"/>
                </a:lnTo>
                <a:lnTo>
                  <a:pt x="139700" y="49307"/>
                </a:lnTo>
                <a:lnTo>
                  <a:pt x="152400" y="46758"/>
                </a:lnTo>
                <a:close/>
              </a:path>
              <a:path w="3403600" h="64134">
                <a:moveTo>
                  <a:pt x="165100" y="37405"/>
                </a:moveTo>
                <a:lnTo>
                  <a:pt x="165100" y="10789"/>
                </a:lnTo>
                <a:lnTo>
                  <a:pt x="152400" y="4655"/>
                </a:lnTo>
                <a:lnTo>
                  <a:pt x="152400" y="38254"/>
                </a:lnTo>
                <a:lnTo>
                  <a:pt x="165100" y="37405"/>
                </a:lnTo>
                <a:close/>
              </a:path>
              <a:path w="3403600" h="64134">
                <a:moveTo>
                  <a:pt x="177800" y="51202"/>
                </a:moveTo>
                <a:lnTo>
                  <a:pt x="177800" y="48926"/>
                </a:lnTo>
                <a:lnTo>
                  <a:pt x="165100" y="46950"/>
                </a:lnTo>
                <a:lnTo>
                  <a:pt x="152400" y="42414"/>
                </a:lnTo>
                <a:lnTo>
                  <a:pt x="152400" y="53234"/>
                </a:lnTo>
                <a:lnTo>
                  <a:pt x="165100" y="55162"/>
                </a:lnTo>
                <a:lnTo>
                  <a:pt x="177800" y="51202"/>
                </a:lnTo>
                <a:close/>
              </a:path>
              <a:path w="3403600" h="64134">
                <a:moveTo>
                  <a:pt x="177800" y="44883"/>
                </a:moveTo>
                <a:lnTo>
                  <a:pt x="177800" y="20278"/>
                </a:lnTo>
                <a:lnTo>
                  <a:pt x="165100" y="17286"/>
                </a:lnTo>
                <a:lnTo>
                  <a:pt x="165100" y="42539"/>
                </a:lnTo>
                <a:lnTo>
                  <a:pt x="177800" y="44883"/>
                </a:lnTo>
                <a:close/>
              </a:path>
              <a:path w="3403600" h="64134">
                <a:moveTo>
                  <a:pt x="177800" y="56683"/>
                </a:moveTo>
                <a:lnTo>
                  <a:pt x="177800" y="55679"/>
                </a:lnTo>
                <a:lnTo>
                  <a:pt x="165100" y="56128"/>
                </a:lnTo>
                <a:lnTo>
                  <a:pt x="165100" y="56854"/>
                </a:lnTo>
                <a:lnTo>
                  <a:pt x="177800" y="56683"/>
                </a:lnTo>
                <a:close/>
              </a:path>
              <a:path w="3403600" h="64134">
                <a:moveTo>
                  <a:pt x="241300" y="11594"/>
                </a:moveTo>
                <a:lnTo>
                  <a:pt x="241300" y="8351"/>
                </a:lnTo>
                <a:lnTo>
                  <a:pt x="228600" y="8247"/>
                </a:lnTo>
                <a:lnTo>
                  <a:pt x="215900" y="11550"/>
                </a:lnTo>
                <a:lnTo>
                  <a:pt x="215900" y="22729"/>
                </a:lnTo>
                <a:lnTo>
                  <a:pt x="203200" y="24123"/>
                </a:lnTo>
                <a:lnTo>
                  <a:pt x="203200" y="23109"/>
                </a:lnTo>
                <a:lnTo>
                  <a:pt x="190500" y="24571"/>
                </a:lnTo>
                <a:lnTo>
                  <a:pt x="177800" y="23755"/>
                </a:lnTo>
                <a:lnTo>
                  <a:pt x="177800" y="52279"/>
                </a:lnTo>
                <a:lnTo>
                  <a:pt x="190500" y="54113"/>
                </a:lnTo>
                <a:lnTo>
                  <a:pt x="203200" y="52425"/>
                </a:lnTo>
                <a:lnTo>
                  <a:pt x="215900" y="56233"/>
                </a:lnTo>
                <a:lnTo>
                  <a:pt x="228600" y="55091"/>
                </a:lnTo>
                <a:lnTo>
                  <a:pt x="228600" y="17710"/>
                </a:lnTo>
                <a:lnTo>
                  <a:pt x="241300" y="11594"/>
                </a:lnTo>
                <a:close/>
              </a:path>
              <a:path w="3403600" h="64134">
                <a:moveTo>
                  <a:pt x="215900" y="8970"/>
                </a:moveTo>
                <a:lnTo>
                  <a:pt x="215900" y="3120"/>
                </a:lnTo>
                <a:lnTo>
                  <a:pt x="203200" y="6264"/>
                </a:lnTo>
                <a:lnTo>
                  <a:pt x="215900" y="8970"/>
                </a:lnTo>
                <a:close/>
              </a:path>
              <a:path w="3403600" h="64134">
                <a:moveTo>
                  <a:pt x="215900" y="22729"/>
                </a:moveTo>
                <a:lnTo>
                  <a:pt x="215900" y="15923"/>
                </a:lnTo>
                <a:lnTo>
                  <a:pt x="203200" y="20011"/>
                </a:lnTo>
                <a:lnTo>
                  <a:pt x="203200" y="24123"/>
                </a:lnTo>
                <a:lnTo>
                  <a:pt x="215900" y="22729"/>
                </a:lnTo>
                <a:close/>
              </a:path>
              <a:path w="3403600" h="64134">
                <a:moveTo>
                  <a:pt x="228600" y="6425"/>
                </a:moveTo>
                <a:lnTo>
                  <a:pt x="228600" y="4972"/>
                </a:lnTo>
                <a:lnTo>
                  <a:pt x="215900" y="5592"/>
                </a:lnTo>
                <a:lnTo>
                  <a:pt x="215900" y="6355"/>
                </a:lnTo>
                <a:lnTo>
                  <a:pt x="228600" y="6425"/>
                </a:lnTo>
                <a:close/>
              </a:path>
              <a:path w="3403600" h="64134">
                <a:moveTo>
                  <a:pt x="228600" y="59137"/>
                </a:moveTo>
                <a:lnTo>
                  <a:pt x="228600" y="57748"/>
                </a:lnTo>
                <a:lnTo>
                  <a:pt x="215900" y="58375"/>
                </a:lnTo>
                <a:lnTo>
                  <a:pt x="228600" y="59137"/>
                </a:lnTo>
                <a:close/>
              </a:path>
              <a:path w="3403600" h="64134">
                <a:moveTo>
                  <a:pt x="254000" y="51152"/>
                </a:moveTo>
                <a:lnTo>
                  <a:pt x="254000" y="18609"/>
                </a:lnTo>
                <a:lnTo>
                  <a:pt x="228600" y="17710"/>
                </a:lnTo>
                <a:lnTo>
                  <a:pt x="228600" y="47976"/>
                </a:lnTo>
                <a:lnTo>
                  <a:pt x="241300" y="47252"/>
                </a:lnTo>
                <a:lnTo>
                  <a:pt x="241300" y="48945"/>
                </a:lnTo>
                <a:lnTo>
                  <a:pt x="254000" y="51152"/>
                </a:lnTo>
                <a:close/>
              </a:path>
              <a:path w="3403600" h="64134">
                <a:moveTo>
                  <a:pt x="241300" y="51504"/>
                </a:moveTo>
                <a:lnTo>
                  <a:pt x="228600" y="47976"/>
                </a:lnTo>
                <a:lnTo>
                  <a:pt x="228600" y="55091"/>
                </a:lnTo>
                <a:lnTo>
                  <a:pt x="241300" y="51504"/>
                </a:lnTo>
                <a:close/>
              </a:path>
              <a:path w="3403600" h="64134">
                <a:moveTo>
                  <a:pt x="266700" y="21245"/>
                </a:moveTo>
                <a:lnTo>
                  <a:pt x="266700" y="7503"/>
                </a:lnTo>
                <a:lnTo>
                  <a:pt x="254000" y="4135"/>
                </a:lnTo>
                <a:lnTo>
                  <a:pt x="254000" y="22898"/>
                </a:lnTo>
                <a:lnTo>
                  <a:pt x="266700" y="21245"/>
                </a:lnTo>
                <a:close/>
              </a:path>
              <a:path w="3403600" h="64134">
                <a:moveTo>
                  <a:pt x="266700" y="25210"/>
                </a:moveTo>
                <a:lnTo>
                  <a:pt x="266700" y="21245"/>
                </a:lnTo>
                <a:lnTo>
                  <a:pt x="254000" y="23639"/>
                </a:lnTo>
                <a:lnTo>
                  <a:pt x="266700" y="25210"/>
                </a:lnTo>
                <a:close/>
              </a:path>
              <a:path w="3403600" h="64134">
                <a:moveTo>
                  <a:pt x="292100" y="48783"/>
                </a:moveTo>
                <a:lnTo>
                  <a:pt x="292100" y="38342"/>
                </a:lnTo>
                <a:lnTo>
                  <a:pt x="279400" y="31322"/>
                </a:lnTo>
                <a:lnTo>
                  <a:pt x="279400" y="47891"/>
                </a:lnTo>
                <a:lnTo>
                  <a:pt x="277035" y="48359"/>
                </a:lnTo>
                <a:lnTo>
                  <a:pt x="266700" y="51532"/>
                </a:lnTo>
                <a:lnTo>
                  <a:pt x="266700" y="27672"/>
                </a:lnTo>
                <a:lnTo>
                  <a:pt x="254000" y="27145"/>
                </a:lnTo>
                <a:lnTo>
                  <a:pt x="254000" y="51968"/>
                </a:lnTo>
                <a:lnTo>
                  <a:pt x="279400" y="55655"/>
                </a:lnTo>
                <a:lnTo>
                  <a:pt x="292100" y="48783"/>
                </a:lnTo>
                <a:close/>
              </a:path>
              <a:path w="3403600" h="64134">
                <a:moveTo>
                  <a:pt x="279400" y="4097"/>
                </a:moveTo>
                <a:lnTo>
                  <a:pt x="266700" y="4316"/>
                </a:lnTo>
                <a:lnTo>
                  <a:pt x="266700" y="7998"/>
                </a:lnTo>
                <a:lnTo>
                  <a:pt x="279400" y="4097"/>
                </a:lnTo>
                <a:close/>
              </a:path>
              <a:path w="3403600" h="64134">
                <a:moveTo>
                  <a:pt x="279400" y="47633"/>
                </a:moveTo>
                <a:lnTo>
                  <a:pt x="279400" y="8022"/>
                </a:lnTo>
                <a:lnTo>
                  <a:pt x="266700" y="10561"/>
                </a:lnTo>
                <a:lnTo>
                  <a:pt x="266700" y="50404"/>
                </a:lnTo>
                <a:lnTo>
                  <a:pt x="277035" y="48359"/>
                </a:lnTo>
                <a:lnTo>
                  <a:pt x="279400" y="47633"/>
                </a:lnTo>
                <a:close/>
              </a:path>
              <a:path w="3403600" h="64134">
                <a:moveTo>
                  <a:pt x="279400" y="47891"/>
                </a:moveTo>
                <a:lnTo>
                  <a:pt x="279400" y="47633"/>
                </a:lnTo>
                <a:lnTo>
                  <a:pt x="277035" y="48359"/>
                </a:lnTo>
                <a:lnTo>
                  <a:pt x="279400" y="47891"/>
                </a:lnTo>
                <a:close/>
              </a:path>
              <a:path w="3403600" h="64134">
                <a:moveTo>
                  <a:pt x="304800" y="34370"/>
                </a:moveTo>
                <a:lnTo>
                  <a:pt x="304800" y="13077"/>
                </a:lnTo>
                <a:lnTo>
                  <a:pt x="292100" y="11905"/>
                </a:lnTo>
                <a:lnTo>
                  <a:pt x="292100" y="4819"/>
                </a:lnTo>
                <a:lnTo>
                  <a:pt x="279400" y="11072"/>
                </a:lnTo>
                <a:lnTo>
                  <a:pt x="279400" y="31322"/>
                </a:lnTo>
                <a:lnTo>
                  <a:pt x="292100" y="30625"/>
                </a:lnTo>
                <a:lnTo>
                  <a:pt x="304800" y="34370"/>
                </a:lnTo>
                <a:close/>
              </a:path>
              <a:path w="3403600" h="64134">
                <a:moveTo>
                  <a:pt x="317500" y="49314"/>
                </a:moveTo>
                <a:lnTo>
                  <a:pt x="317500" y="18051"/>
                </a:lnTo>
                <a:lnTo>
                  <a:pt x="304800" y="19876"/>
                </a:lnTo>
                <a:lnTo>
                  <a:pt x="304800" y="42843"/>
                </a:lnTo>
                <a:lnTo>
                  <a:pt x="292100" y="37466"/>
                </a:lnTo>
                <a:lnTo>
                  <a:pt x="292100" y="51533"/>
                </a:lnTo>
                <a:lnTo>
                  <a:pt x="304800" y="55808"/>
                </a:lnTo>
                <a:lnTo>
                  <a:pt x="317500" y="49314"/>
                </a:lnTo>
                <a:close/>
              </a:path>
              <a:path w="3403600" h="64134">
                <a:moveTo>
                  <a:pt x="330200" y="16252"/>
                </a:moveTo>
                <a:lnTo>
                  <a:pt x="330200" y="7672"/>
                </a:lnTo>
                <a:lnTo>
                  <a:pt x="317500" y="3173"/>
                </a:lnTo>
                <a:lnTo>
                  <a:pt x="317500" y="18432"/>
                </a:lnTo>
                <a:lnTo>
                  <a:pt x="330200" y="16252"/>
                </a:lnTo>
                <a:close/>
              </a:path>
              <a:path w="3403600" h="64134">
                <a:moveTo>
                  <a:pt x="368300" y="50630"/>
                </a:moveTo>
                <a:lnTo>
                  <a:pt x="368300" y="20076"/>
                </a:lnTo>
                <a:lnTo>
                  <a:pt x="342900" y="18356"/>
                </a:lnTo>
                <a:lnTo>
                  <a:pt x="342900" y="9989"/>
                </a:lnTo>
                <a:lnTo>
                  <a:pt x="330200" y="14977"/>
                </a:lnTo>
                <a:lnTo>
                  <a:pt x="330200" y="20767"/>
                </a:lnTo>
                <a:lnTo>
                  <a:pt x="317500" y="18432"/>
                </a:lnTo>
                <a:lnTo>
                  <a:pt x="317500" y="52132"/>
                </a:lnTo>
                <a:lnTo>
                  <a:pt x="330200" y="55248"/>
                </a:lnTo>
                <a:lnTo>
                  <a:pt x="342900" y="49649"/>
                </a:lnTo>
                <a:lnTo>
                  <a:pt x="355600" y="54742"/>
                </a:lnTo>
                <a:lnTo>
                  <a:pt x="355600" y="54294"/>
                </a:lnTo>
                <a:lnTo>
                  <a:pt x="368300" y="50630"/>
                </a:lnTo>
                <a:close/>
              </a:path>
              <a:path w="3403600" h="64134">
                <a:moveTo>
                  <a:pt x="355600" y="15800"/>
                </a:moveTo>
                <a:lnTo>
                  <a:pt x="355600" y="13226"/>
                </a:lnTo>
                <a:lnTo>
                  <a:pt x="342900" y="12006"/>
                </a:lnTo>
                <a:lnTo>
                  <a:pt x="342900" y="16477"/>
                </a:lnTo>
                <a:lnTo>
                  <a:pt x="355600" y="15800"/>
                </a:lnTo>
                <a:close/>
              </a:path>
              <a:path w="3403600" h="64134">
                <a:moveTo>
                  <a:pt x="393700" y="54004"/>
                </a:moveTo>
                <a:lnTo>
                  <a:pt x="393700" y="12008"/>
                </a:lnTo>
                <a:lnTo>
                  <a:pt x="381000" y="15694"/>
                </a:lnTo>
                <a:lnTo>
                  <a:pt x="381000" y="4933"/>
                </a:lnTo>
                <a:lnTo>
                  <a:pt x="368300" y="8341"/>
                </a:lnTo>
                <a:lnTo>
                  <a:pt x="368300" y="49048"/>
                </a:lnTo>
                <a:lnTo>
                  <a:pt x="381000" y="52652"/>
                </a:lnTo>
                <a:lnTo>
                  <a:pt x="393700" y="54004"/>
                </a:lnTo>
                <a:close/>
              </a:path>
              <a:path w="3403600" h="64134">
                <a:moveTo>
                  <a:pt x="393700" y="10447"/>
                </a:moveTo>
                <a:lnTo>
                  <a:pt x="381000" y="9412"/>
                </a:lnTo>
                <a:lnTo>
                  <a:pt x="381000" y="13228"/>
                </a:lnTo>
                <a:lnTo>
                  <a:pt x="393700" y="10447"/>
                </a:lnTo>
                <a:close/>
              </a:path>
              <a:path w="3403600" h="64134">
                <a:moveTo>
                  <a:pt x="431800" y="51872"/>
                </a:moveTo>
                <a:lnTo>
                  <a:pt x="431800" y="13106"/>
                </a:lnTo>
                <a:lnTo>
                  <a:pt x="419100" y="18020"/>
                </a:lnTo>
                <a:lnTo>
                  <a:pt x="419100" y="20231"/>
                </a:lnTo>
                <a:lnTo>
                  <a:pt x="416435" y="18107"/>
                </a:lnTo>
                <a:lnTo>
                  <a:pt x="406400" y="18432"/>
                </a:lnTo>
                <a:lnTo>
                  <a:pt x="393700" y="10790"/>
                </a:lnTo>
                <a:lnTo>
                  <a:pt x="393700" y="54551"/>
                </a:lnTo>
                <a:lnTo>
                  <a:pt x="406400" y="54529"/>
                </a:lnTo>
                <a:lnTo>
                  <a:pt x="406400" y="50105"/>
                </a:lnTo>
                <a:lnTo>
                  <a:pt x="419100" y="55131"/>
                </a:lnTo>
                <a:lnTo>
                  <a:pt x="431800" y="51872"/>
                </a:lnTo>
                <a:close/>
              </a:path>
              <a:path w="3403600" h="64134">
                <a:moveTo>
                  <a:pt x="419100" y="18020"/>
                </a:moveTo>
                <a:lnTo>
                  <a:pt x="419100" y="15086"/>
                </a:lnTo>
                <a:lnTo>
                  <a:pt x="406400" y="10107"/>
                </a:lnTo>
                <a:lnTo>
                  <a:pt x="416435" y="18107"/>
                </a:lnTo>
                <a:lnTo>
                  <a:pt x="419100" y="18020"/>
                </a:lnTo>
                <a:close/>
              </a:path>
              <a:path w="3403600" h="64134">
                <a:moveTo>
                  <a:pt x="444500" y="18984"/>
                </a:moveTo>
                <a:lnTo>
                  <a:pt x="444500" y="14758"/>
                </a:lnTo>
                <a:lnTo>
                  <a:pt x="431800" y="9991"/>
                </a:lnTo>
                <a:lnTo>
                  <a:pt x="431800" y="17254"/>
                </a:lnTo>
                <a:lnTo>
                  <a:pt x="444500" y="18984"/>
                </a:lnTo>
                <a:close/>
              </a:path>
              <a:path w="3403600" h="64134">
                <a:moveTo>
                  <a:pt x="444500" y="42129"/>
                </a:moveTo>
                <a:lnTo>
                  <a:pt x="444500" y="18984"/>
                </a:lnTo>
                <a:lnTo>
                  <a:pt x="431800" y="19187"/>
                </a:lnTo>
                <a:lnTo>
                  <a:pt x="431800" y="40143"/>
                </a:lnTo>
                <a:lnTo>
                  <a:pt x="444500" y="42129"/>
                </a:lnTo>
                <a:close/>
              </a:path>
              <a:path w="3403600" h="64134">
                <a:moveTo>
                  <a:pt x="482600" y="15070"/>
                </a:moveTo>
                <a:lnTo>
                  <a:pt x="482600" y="10327"/>
                </a:lnTo>
                <a:lnTo>
                  <a:pt x="469900" y="5223"/>
                </a:lnTo>
                <a:lnTo>
                  <a:pt x="469900" y="6568"/>
                </a:lnTo>
                <a:lnTo>
                  <a:pt x="457200" y="9368"/>
                </a:lnTo>
                <a:lnTo>
                  <a:pt x="457200" y="7329"/>
                </a:lnTo>
                <a:lnTo>
                  <a:pt x="444500" y="14955"/>
                </a:lnTo>
                <a:lnTo>
                  <a:pt x="444500" y="21291"/>
                </a:lnTo>
                <a:lnTo>
                  <a:pt x="457200" y="15427"/>
                </a:lnTo>
                <a:lnTo>
                  <a:pt x="482600" y="15070"/>
                </a:lnTo>
                <a:close/>
              </a:path>
              <a:path w="3403600" h="64134">
                <a:moveTo>
                  <a:pt x="495300" y="36508"/>
                </a:moveTo>
                <a:lnTo>
                  <a:pt x="495300" y="20239"/>
                </a:lnTo>
                <a:lnTo>
                  <a:pt x="482600" y="9516"/>
                </a:lnTo>
                <a:lnTo>
                  <a:pt x="482600" y="17344"/>
                </a:lnTo>
                <a:lnTo>
                  <a:pt x="469900" y="20383"/>
                </a:lnTo>
                <a:lnTo>
                  <a:pt x="444500" y="22320"/>
                </a:lnTo>
                <a:lnTo>
                  <a:pt x="444500" y="53793"/>
                </a:lnTo>
                <a:lnTo>
                  <a:pt x="457200" y="53146"/>
                </a:lnTo>
                <a:lnTo>
                  <a:pt x="457200" y="48812"/>
                </a:lnTo>
                <a:lnTo>
                  <a:pt x="469900" y="57169"/>
                </a:lnTo>
                <a:lnTo>
                  <a:pt x="482600" y="49629"/>
                </a:lnTo>
                <a:lnTo>
                  <a:pt x="495300" y="36508"/>
                </a:lnTo>
                <a:close/>
              </a:path>
              <a:path w="3403600" h="64134">
                <a:moveTo>
                  <a:pt x="461646" y="5699"/>
                </a:moveTo>
                <a:lnTo>
                  <a:pt x="457200" y="5231"/>
                </a:lnTo>
                <a:lnTo>
                  <a:pt x="457200" y="7329"/>
                </a:lnTo>
                <a:lnTo>
                  <a:pt x="461646" y="5699"/>
                </a:lnTo>
                <a:close/>
              </a:path>
              <a:path w="3403600" h="64134">
                <a:moveTo>
                  <a:pt x="469900" y="6568"/>
                </a:moveTo>
                <a:lnTo>
                  <a:pt x="469900" y="2674"/>
                </a:lnTo>
                <a:lnTo>
                  <a:pt x="461646" y="5699"/>
                </a:lnTo>
                <a:lnTo>
                  <a:pt x="469900" y="6568"/>
                </a:lnTo>
                <a:close/>
              </a:path>
              <a:path w="3403600" h="64134">
                <a:moveTo>
                  <a:pt x="520700" y="54973"/>
                </a:moveTo>
                <a:lnTo>
                  <a:pt x="520700" y="46345"/>
                </a:lnTo>
                <a:lnTo>
                  <a:pt x="508000" y="50751"/>
                </a:lnTo>
                <a:lnTo>
                  <a:pt x="508000" y="6076"/>
                </a:lnTo>
                <a:lnTo>
                  <a:pt x="495300" y="10373"/>
                </a:lnTo>
                <a:lnTo>
                  <a:pt x="495300" y="53099"/>
                </a:lnTo>
                <a:lnTo>
                  <a:pt x="520700" y="54973"/>
                </a:lnTo>
                <a:close/>
              </a:path>
              <a:path w="3403600" h="64134">
                <a:moveTo>
                  <a:pt x="546100" y="54580"/>
                </a:moveTo>
                <a:lnTo>
                  <a:pt x="546100" y="48508"/>
                </a:lnTo>
                <a:lnTo>
                  <a:pt x="533400" y="49450"/>
                </a:lnTo>
                <a:lnTo>
                  <a:pt x="533400" y="18006"/>
                </a:lnTo>
                <a:lnTo>
                  <a:pt x="520700" y="18006"/>
                </a:lnTo>
                <a:lnTo>
                  <a:pt x="508000" y="14378"/>
                </a:lnTo>
                <a:lnTo>
                  <a:pt x="508000" y="48555"/>
                </a:lnTo>
                <a:lnTo>
                  <a:pt x="520700" y="46345"/>
                </a:lnTo>
                <a:lnTo>
                  <a:pt x="520700" y="54973"/>
                </a:lnTo>
                <a:lnTo>
                  <a:pt x="533400" y="54233"/>
                </a:lnTo>
                <a:lnTo>
                  <a:pt x="546100" y="54580"/>
                </a:lnTo>
                <a:close/>
              </a:path>
              <a:path w="3403600" h="64134">
                <a:moveTo>
                  <a:pt x="558800" y="8470"/>
                </a:moveTo>
                <a:lnTo>
                  <a:pt x="546100" y="4408"/>
                </a:lnTo>
                <a:lnTo>
                  <a:pt x="533400" y="6830"/>
                </a:lnTo>
                <a:lnTo>
                  <a:pt x="533400" y="12956"/>
                </a:lnTo>
                <a:lnTo>
                  <a:pt x="546100" y="10576"/>
                </a:lnTo>
                <a:lnTo>
                  <a:pt x="546100" y="17182"/>
                </a:lnTo>
                <a:lnTo>
                  <a:pt x="558800" y="8470"/>
                </a:lnTo>
                <a:close/>
              </a:path>
              <a:path w="3403600" h="64134">
                <a:moveTo>
                  <a:pt x="546100" y="48508"/>
                </a:moveTo>
                <a:lnTo>
                  <a:pt x="546100" y="21668"/>
                </a:lnTo>
                <a:lnTo>
                  <a:pt x="533400" y="12956"/>
                </a:lnTo>
                <a:lnTo>
                  <a:pt x="533400" y="48166"/>
                </a:lnTo>
                <a:lnTo>
                  <a:pt x="546100" y="48508"/>
                </a:lnTo>
                <a:close/>
              </a:path>
              <a:path w="3403600" h="64134">
                <a:moveTo>
                  <a:pt x="584200" y="16704"/>
                </a:moveTo>
                <a:lnTo>
                  <a:pt x="584200" y="13477"/>
                </a:lnTo>
                <a:lnTo>
                  <a:pt x="558800" y="17876"/>
                </a:lnTo>
                <a:lnTo>
                  <a:pt x="546100" y="17182"/>
                </a:lnTo>
                <a:lnTo>
                  <a:pt x="546100" y="53651"/>
                </a:lnTo>
                <a:lnTo>
                  <a:pt x="558800" y="49079"/>
                </a:lnTo>
                <a:lnTo>
                  <a:pt x="558800" y="59649"/>
                </a:lnTo>
                <a:lnTo>
                  <a:pt x="571500" y="54212"/>
                </a:lnTo>
                <a:lnTo>
                  <a:pt x="571500" y="20019"/>
                </a:lnTo>
                <a:lnTo>
                  <a:pt x="584200" y="16704"/>
                </a:lnTo>
                <a:close/>
              </a:path>
              <a:path w="3403600" h="64134">
                <a:moveTo>
                  <a:pt x="584200" y="13477"/>
                </a:moveTo>
                <a:lnTo>
                  <a:pt x="584200" y="3296"/>
                </a:lnTo>
                <a:lnTo>
                  <a:pt x="571500" y="4044"/>
                </a:lnTo>
                <a:lnTo>
                  <a:pt x="571500" y="6911"/>
                </a:lnTo>
                <a:lnTo>
                  <a:pt x="584200" y="13477"/>
                </a:lnTo>
                <a:close/>
              </a:path>
              <a:path w="3403600" h="64134">
                <a:moveTo>
                  <a:pt x="584200" y="53680"/>
                </a:moveTo>
                <a:lnTo>
                  <a:pt x="584200" y="18888"/>
                </a:lnTo>
                <a:lnTo>
                  <a:pt x="571500" y="20019"/>
                </a:lnTo>
                <a:lnTo>
                  <a:pt x="571500" y="50550"/>
                </a:lnTo>
                <a:lnTo>
                  <a:pt x="584200" y="53680"/>
                </a:lnTo>
                <a:close/>
              </a:path>
              <a:path w="3403600" h="64134">
                <a:moveTo>
                  <a:pt x="596900" y="51018"/>
                </a:moveTo>
                <a:lnTo>
                  <a:pt x="596900" y="11988"/>
                </a:lnTo>
                <a:lnTo>
                  <a:pt x="584200" y="13158"/>
                </a:lnTo>
                <a:lnTo>
                  <a:pt x="584200" y="56277"/>
                </a:lnTo>
                <a:lnTo>
                  <a:pt x="596900" y="51018"/>
                </a:lnTo>
                <a:close/>
              </a:path>
              <a:path w="3403600" h="64134">
                <a:moveTo>
                  <a:pt x="609600" y="15351"/>
                </a:moveTo>
                <a:lnTo>
                  <a:pt x="609600" y="12544"/>
                </a:lnTo>
                <a:lnTo>
                  <a:pt x="596900" y="13824"/>
                </a:lnTo>
                <a:lnTo>
                  <a:pt x="607935" y="15383"/>
                </a:lnTo>
                <a:lnTo>
                  <a:pt x="609600" y="15351"/>
                </a:lnTo>
                <a:close/>
              </a:path>
              <a:path w="3403600" h="64134">
                <a:moveTo>
                  <a:pt x="622300" y="50251"/>
                </a:moveTo>
                <a:lnTo>
                  <a:pt x="622300" y="22267"/>
                </a:lnTo>
                <a:lnTo>
                  <a:pt x="609600" y="19093"/>
                </a:lnTo>
                <a:lnTo>
                  <a:pt x="596900" y="19725"/>
                </a:lnTo>
                <a:lnTo>
                  <a:pt x="596900" y="25242"/>
                </a:lnTo>
                <a:lnTo>
                  <a:pt x="609600" y="25228"/>
                </a:lnTo>
                <a:lnTo>
                  <a:pt x="609600" y="46043"/>
                </a:lnTo>
                <a:lnTo>
                  <a:pt x="622300" y="50251"/>
                </a:lnTo>
                <a:close/>
              </a:path>
              <a:path w="3403600" h="64134">
                <a:moveTo>
                  <a:pt x="609600" y="46043"/>
                </a:moveTo>
                <a:lnTo>
                  <a:pt x="609600" y="28070"/>
                </a:lnTo>
                <a:lnTo>
                  <a:pt x="596900" y="30942"/>
                </a:lnTo>
                <a:lnTo>
                  <a:pt x="596900" y="45272"/>
                </a:lnTo>
                <a:lnTo>
                  <a:pt x="609600" y="46043"/>
                </a:lnTo>
                <a:close/>
              </a:path>
              <a:path w="3403600" h="64134">
                <a:moveTo>
                  <a:pt x="609600" y="15618"/>
                </a:moveTo>
                <a:lnTo>
                  <a:pt x="609600" y="15351"/>
                </a:lnTo>
                <a:lnTo>
                  <a:pt x="607935" y="15383"/>
                </a:lnTo>
                <a:lnTo>
                  <a:pt x="609600" y="15618"/>
                </a:lnTo>
                <a:close/>
              </a:path>
              <a:path w="3403600" h="64134">
                <a:moveTo>
                  <a:pt x="622300" y="9062"/>
                </a:moveTo>
                <a:lnTo>
                  <a:pt x="622300" y="4781"/>
                </a:lnTo>
                <a:lnTo>
                  <a:pt x="609600" y="5472"/>
                </a:lnTo>
                <a:lnTo>
                  <a:pt x="609600" y="8096"/>
                </a:lnTo>
                <a:lnTo>
                  <a:pt x="622300" y="9062"/>
                </a:lnTo>
                <a:close/>
              </a:path>
              <a:path w="3403600" h="64134">
                <a:moveTo>
                  <a:pt x="660400" y="56226"/>
                </a:moveTo>
                <a:lnTo>
                  <a:pt x="660400" y="8237"/>
                </a:lnTo>
                <a:lnTo>
                  <a:pt x="647700" y="15068"/>
                </a:lnTo>
                <a:lnTo>
                  <a:pt x="635000" y="18812"/>
                </a:lnTo>
                <a:lnTo>
                  <a:pt x="635000" y="18550"/>
                </a:lnTo>
                <a:lnTo>
                  <a:pt x="622300" y="13382"/>
                </a:lnTo>
                <a:lnTo>
                  <a:pt x="622300" y="54820"/>
                </a:lnTo>
                <a:lnTo>
                  <a:pt x="635000" y="53367"/>
                </a:lnTo>
                <a:lnTo>
                  <a:pt x="660400" y="56226"/>
                </a:lnTo>
                <a:close/>
              </a:path>
              <a:path w="3403600" h="64134">
                <a:moveTo>
                  <a:pt x="647700" y="7817"/>
                </a:moveTo>
                <a:lnTo>
                  <a:pt x="647700" y="5189"/>
                </a:lnTo>
                <a:lnTo>
                  <a:pt x="635000" y="3897"/>
                </a:lnTo>
                <a:lnTo>
                  <a:pt x="635000" y="7861"/>
                </a:lnTo>
                <a:lnTo>
                  <a:pt x="647700" y="7817"/>
                </a:lnTo>
                <a:close/>
              </a:path>
              <a:path w="3403600" h="64134">
                <a:moveTo>
                  <a:pt x="685800" y="11229"/>
                </a:moveTo>
                <a:lnTo>
                  <a:pt x="673100" y="7131"/>
                </a:lnTo>
                <a:lnTo>
                  <a:pt x="660400" y="10181"/>
                </a:lnTo>
                <a:lnTo>
                  <a:pt x="660400" y="12530"/>
                </a:lnTo>
                <a:lnTo>
                  <a:pt x="673100" y="14249"/>
                </a:lnTo>
                <a:lnTo>
                  <a:pt x="673100" y="17883"/>
                </a:lnTo>
                <a:lnTo>
                  <a:pt x="685800" y="11229"/>
                </a:lnTo>
                <a:close/>
              </a:path>
              <a:path w="3403600" h="64134">
                <a:moveTo>
                  <a:pt x="673100" y="49601"/>
                </a:moveTo>
                <a:lnTo>
                  <a:pt x="673100" y="14249"/>
                </a:lnTo>
                <a:lnTo>
                  <a:pt x="660400" y="19545"/>
                </a:lnTo>
                <a:lnTo>
                  <a:pt x="660400" y="48880"/>
                </a:lnTo>
                <a:lnTo>
                  <a:pt x="673100" y="49601"/>
                </a:lnTo>
                <a:close/>
              </a:path>
              <a:path w="3403600" h="64134">
                <a:moveTo>
                  <a:pt x="685800" y="42885"/>
                </a:moveTo>
                <a:lnTo>
                  <a:pt x="685800" y="22500"/>
                </a:lnTo>
                <a:lnTo>
                  <a:pt x="673100" y="17883"/>
                </a:lnTo>
                <a:lnTo>
                  <a:pt x="673100" y="44331"/>
                </a:lnTo>
                <a:lnTo>
                  <a:pt x="685800" y="42885"/>
                </a:lnTo>
                <a:close/>
              </a:path>
              <a:path w="3403600" h="64134">
                <a:moveTo>
                  <a:pt x="698500" y="56627"/>
                </a:moveTo>
                <a:lnTo>
                  <a:pt x="698500" y="22047"/>
                </a:lnTo>
                <a:lnTo>
                  <a:pt x="685800" y="26969"/>
                </a:lnTo>
                <a:lnTo>
                  <a:pt x="685800" y="45162"/>
                </a:lnTo>
                <a:lnTo>
                  <a:pt x="673100" y="46117"/>
                </a:lnTo>
                <a:lnTo>
                  <a:pt x="673100" y="54250"/>
                </a:lnTo>
                <a:lnTo>
                  <a:pt x="698500" y="56627"/>
                </a:lnTo>
                <a:close/>
              </a:path>
              <a:path w="3403600" h="64134">
                <a:moveTo>
                  <a:pt x="698500" y="13948"/>
                </a:moveTo>
                <a:lnTo>
                  <a:pt x="698500" y="11310"/>
                </a:lnTo>
                <a:lnTo>
                  <a:pt x="685800" y="8888"/>
                </a:lnTo>
                <a:lnTo>
                  <a:pt x="698500" y="13948"/>
                </a:lnTo>
                <a:close/>
              </a:path>
              <a:path w="3403600" h="64134">
                <a:moveTo>
                  <a:pt x="698500" y="18356"/>
                </a:moveTo>
                <a:lnTo>
                  <a:pt x="698500" y="17357"/>
                </a:lnTo>
                <a:lnTo>
                  <a:pt x="685800" y="16417"/>
                </a:lnTo>
                <a:lnTo>
                  <a:pt x="685800" y="18385"/>
                </a:lnTo>
                <a:lnTo>
                  <a:pt x="698500" y="18356"/>
                </a:lnTo>
                <a:close/>
              </a:path>
              <a:path w="3403600" h="64134">
                <a:moveTo>
                  <a:pt x="711200" y="38452"/>
                </a:moveTo>
                <a:lnTo>
                  <a:pt x="711200" y="11245"/>
                </a:lnTo>
                <a:lnTo>
                  <a:pt x="698500" y="7960"/>
                </a:lnTo>
                <a:lnTo>
                  <a:pt x="698500" y="35808"/>
                </a:lnTo>
                <a:lnTo>
                  <a:pt x="711200" y="38452"/>
                </a:lnTo>
                <a:close/>
              </a:path>
              <a:path w="3403600" h="64134">
                <a:moveTo>
                  <a:pt x="711200" y="50622"/>
                </a:moveTo>
                <a:lnTo>
                  <a:pt x="711200" y="38452"/>
                </a:lnTo>
                <a:lnTo>
                  <a:pt x="698500" y="37647"/>
                </a:lnTo>
                <a:lnTo>
                  <a:pt x="698500" y="53290"/>
                </a:lnTo>
                <a:lnTo>
                  <a:pt x="711200" y="50622"/>
                </a:lnTo>
                <a:close/>
              </a:path>
              <a:path w="3403600" h="64134">
                <a:moveTo>
                  <a:pt x="711200" y="63762"/>
                </a:moveTo>
                <a:lnTo>
                  <a:pt x="711200" y="56188"/>
                </a:lnTo>
                <a:lnTo>
                  <a:pt x="698500" y="58964"/>
                </a:lnTo>
                <a:lnTo>
                  <a:pt x="711200" y="63762"/>
                </a:lnTo>
                <a:close/>
              </a:path>
              <a:path w="3403600" h="64134">
                <a:moveTo>
                  <a:pt x="723900" y="3147"/>
                </a:moveTo>
                <a:lnTo>
                  <a:pt x="711200" y="0"/>
                </a:lnTo>
                <a:lnTo>
                  <a:pt x="711200" y="4636"/>
                </a:lnTo>
                <a:lnTo>
                  <a:pt x="723900" y="3147"/>
                </a:lnTo>
                <a:close/>
              </a:path>
              <a:path w="3403600" h="64134">
                <a:moveTo>
                  <a:pt x="723900" y="50232"/>
                </a:moveTo>
                <a:lnTo>
                  <a:pt x="723900" y="5397"/>
                </a:lnTo>
                <a:lnTo>
                  <a:pt x="711200" y="10438"/>
                </a:lnTo>
                <a:lnTo>
                  <a:pt x="711200" y="48531"/>
                </a:lnTo>
                <a:lnTo>
                  <a:pt x="723900" y="50232"/>
                </a:lnTo>
                <a:close/>
              </a:path>
              <a:path w="3403600" h="64134">
                <a:moveTo>
                  <a:pt x="736600" y="51553"/>
                </a:moveTo>
                <a:lnTo>
                  <a:pt x="736600" y="14902"/>
                </a:lnTo>
                <a:lnTo>
                  <a:pt x="723900" y="10954"/>
                </a:lnTo>
                <a:lnTo>
                  <a:pt x="723900" y="51588"/>
                </a:lnTo>
                <a:lnTo>
                  <a:pt x="736600" y="51553"/>
                </a:lnTo>
                <a:close/>
              </a:path>
              <a:path w="3403600" h="64134">
                <a:moveTo>
                  <a:pt x="749300" y="6568"/>
                </a:moveTo>
                <a:lnTo>
                  <a:pt x="736600" y="5580"/>
                </a:lnTo>
                <a:lnTo>
                  <a:pt x="736600" y="9117"/>
                </a:lnTo>
                <a:lnTo>
                  <a:pt x="749300" y="6568"/>
                </a:lnTo>
                <a:close/>
              </a:path>
              <a:path w="3403600" h="64134">
                <a:moveTo>
                  <a:pt x="749300" y="50942"/>
                </a:moveTo>
                <a:lnTo>
                  <a:pt x="749300" y="17896"/>
                </a:lnTo>
                <a:lnTo>
                  <a:pt x="736600" y="19800"/>
                </a:lnTo>
                <a:lnTo>
                  <a:pt x="736600" y="57143"/>
                </a:lnTo>
                <a:lnTo>
                  <a:pt x="749300" y="50942"/>
                </a:lnTo>
                <a:close/>
              </a:path>
              <a:path w="3403600" h="64134">
                <a:moveTo>
                  <a:pt x="762000" y="11818"/>
                </a:moveTo>
                <a:lnTo>
                  <a:pt x="762000" y="10485"/>
                </a:lnTo>
                <a:lnTo>
                  <a:pt x="749300" y="11117"/>
                </a:lnTo>
                <a:lnTo>
                  <a:pt x="762000" y="11818"/>
                </a:lnTo>
                <a:close/>
              </a:path>
              <a:path w="3403600" h="64134">
                <a:moveTo>
                  <a:pt x="762000" y="22585"/>
                </a:moveTo>
                <a:lnTo>
                  <a:pt x="762000" y="16950"/>
                </a:lnTo>
                <a:lnTo>
                  <a:pt x="749300" y="16455"/>
                </a:lnTo>
                <a:lnTo>
                  <a:pt x="749300" y="23886"/>
                </a:lnTo>
                <a:lnTo>
                  <a:pt x="762000" y="22585"/>
                </a:lnTo>
                <a:close/>
              </a:path>
              <a:path w="3403600" h="64134">
                <a:moveTo>
                  <a:pt x="787400" y="52953"/>
                </a:moveTo>
                <a:lnTo>
                  <a:pt x="787400" y="15732"/>
                </a:lnTo>
                <a:lnTo>
                  <a:pt x="774700" y="17880"/>
                </a:lnTo>
                <a:lnTo>
                  <a:pt x="774700" y="15214"/>
                </a:lnTo>
                <a:lnTo>
                  <a:pt x="762000" y="10991"/>
                </a:lnTo>
                <a:lnTo>
                  <a:pt x="762000" y="22585"/>
                </a:lnTo>
                <a:lnTo>
                  <a:pt x="749300" y="26569"/>
                </a:lnTo>
                <a:lnTo>
                  <a:pt x="749300" y="49886"/>
                </a:lnTo>
                <a:lnTo>
                  <a:pt x="762000" y="50067"/>
                </a:lnTo>
                <a:lnTo>
                  <a:pt x="774700" y="55830"/>
                </a:lnTo>
                <a:lnTo>
                  <a:pt x="787400" y="52953"/>
                </a:lnTo>
                <a:close/>
              </a:path>
              <a:path w="3403600" h="64134">
                <a:moveTo>
                  <a:pt x="800100" y="11698"/>
                </a:moveTo>
                <a:lnTo>
                  <a:pt x="800100" y="4749"/>
                </a:lnTo>
                <a:lnTo>
                  <a:pt x="787400" y="7558"/>
                </a:lnTo>
                <a:lnTo>
                  <a:pt x="787400" y="13207"/>
                </a:lnTo>
                <a:lnTo>
                  <a:pt x="800100" y="11698"/>
                </a:lnTo>
                <a:close/>
              </a:path>
              <a:path w="3403600" h="64134">
                <a:moveTo>
                  <a:pt x="800100" y="41741"/>
                </a:moveTo>
                <a:lnTo>
                  <a:pt x="800100" y="17063"/>
                </a:lnTo>
                <a:lnTo>
                  <a:pt x="787400" y="16645"/>
                </a:lnTo>
                <a:lnTo>
                  <a:pt x="787400" y="46551"/>
                </a:lnTo>
                <a:lnTo>
                  <a:pt x="800100" y="41741"/>
                </a:lnTo>
                <a:close/>
              </a:path>
              <a:path w="3403600" h="64134">
                <a:moveTo>
                  <a:pt x="825500" y="15151"/>
                </a:moveTo>
                <a:lnTo>
                  <a:pt x="825500" y="10571"/>
                </a:lnTo>
                <a:lnTo>
                  <a:pt x="812800" y="17224"/>
                </a:lnTo>
                <a:lnTo>
                  <a:pt x="800100" y="20184"/>
                </a:lnTo>
                <a:lnTo>
                  <a:pt x="800100" y="29581"/>
                </a:lnTo>
                <a:lnTo>
                  <a:pt x="812800" y="27222"/>
                </a:lnTo>
                <a:lnTo>
                  <a:pt x="812800" y="17403"/>
                </a:lnTo>
                <a:lnTo>
                  <a:pt x="825500" y="15151"/>
                </a:lnTo>
                <a:close/>
              </a:path>
              <a:path w="3403600" h="64134">
                <a:moveTo>
                  <a:pt x="825500" y="52538"/>
                </a:moveTo>
                <a:lnTo>
                  <a:pt x="825500" y="27883"/>
                </a:lnTo>
                <a:lnTo>
                  <a:pt x="800100" y="33261"/>
                </a:lnTo>
                <a:lnTo>
                  <a:pt x="800100" y="52104"/>
                </a:lnTo>
                <a:lnTo>
                  <a:pt x="812800" y="55859"/>
                </a:lnTo>
                <a:lnTo>
                  <a:pt x="825500" y="52538"/>
                </a:lnTo>
                <a:close/>
              </a:path>
              <a:path w="3403600" h="64134">
                <a:moveTo>
                  <a:pt x="825500" y="27883"/>
                </a:moveTo>
                <a:lnTo>
                  <a:pt x="825500" y="19649"/>
                </a:lnTo>
                <a:lnTo>
                  <a:pt x="812800" y="20779"/>
                </a:lnTo>
                <a:lnTo>
                  <a:pt x="812800" y="27222"/>
                </a:lnTo>
                <a:lnTo>
                  <a:pt x="825500" y="27883"/>
                </a:lnTo>
                <a:close/>
              </a:path>
              <a:path w="3403600" h="64134">
                <a:moveTo>
                  <a:pt x="850900" y="23145"/>
                </a:moveTo>
                <a:lnTo>
                  <a:pt x="850900" y="17676"/>
                </a:lnTo>
                <a:lnTo>
                  <a:pt x="838200" y="18625"/>
                </a:lnTo>
                <a:lnTo>
                  <a:pt x="825500" y="11322"/>
                </a:lnTo>
                <a:lnTo>
                  <a:pt x="825500" y="43299"/>
                </a:lnTo>
                <a:lnTo>
                  <a:pt x="838200" y="52376"/>
                </a:lnTo>
                <a:lnTo>
                  <a:pt x="838200" y="23375"/>
                </a:lnTo>
                <a:lnTo>
                  <a:pt x="850900" y="23145"/>
                </a:lnTo>
                <a:close/>
              </a:path>
              <a:path w="3403600" h="64134">
                <a:moveTo>
                  <a:pt x="838200" y="55640"/>
                </a:moveTo>
                <a:lnTo>
                  <a:pt x="838200" y="52376"/>
                </a:lnTo>
                <a:lnTo>
                  <a:pt x="825500" y="49992"/>
                </a:lnTo>
                <a:lnTo>
                  <a:pt x="825500" y="55580"/>
                </a:lnTo>
                <a:lnTo>
                  <a:pt x="838200" y="55640"/>
                </a:lnTo>
                <a:close/>
              </a:path>
              <a:path w="3403600" h="64134">
                <a:moveTo>
                  <a:pt x="850900" y="10317"/>
                </a:moveTo>
                <a:lnTo>
                  <a:pt x="838200" y="12956"/>
                </a:lnTo>
                <a:lnTo>
                  <a:pt x="838200" y="16343"/>
                </a:lnTo>
                <a:lnTo>
                  <a:pt x="850900" y="10317"/>
                </a:lnTo>
                <a:close/>
              </a:path>
              <a:path w="3403600" h="64134">
                <a:moveTo>
                  <a:pt x="850900" y="50390"/>
                </a:moveTo>
                <a:lnTo>
                  <a:pt x="850900" y="24428"/>
                </a:lnTo>
                <a:lnTo>
                  <a:pt x="838200" y="25184"/>
                </a:lnTo>
                <a:lnTo>
                  <a:pt x="838200" y="45466"/>
                </a:lnTo>
                <a:lnTo>
                  <a:pt x="850900" y="50390"/>
                </a:lnTo>
                <a:close/>
              </a:path>
              <a:path w="3403600" h="64134">
                <a:moveTo>
                  <a:pt x="895548" y="21695"/>
                </a:moveTo>
                <a:lnTo>
                  <a:pt x="889000" y="17115"/>
                </a:lnTo>
                <a:lnTo>
                  <a:pt x="876300" y="11970"/>
                </a:lnTo>
                <a:lnTo>
                  <a:pt x="850900" y="16455"/>
                </a:lnTo>
                <a:lnTo>
                  <a:pt x="850900" y="55542"/>
                </a:lnTo>
                <a:lnTo>
                  <a:pt x="863600" y="48774"/>
                </a:lnTo>
                <a:lnTo>
                  <a:pt x="863600" y="44232"/>
                </a:lnTo>
                <a:lnTo>
                  <a:pt x="876300" y="49127"/>
                </a:lnTo>
                <a:lnTo>
                  <a:pt x="876300" y="53988"/>
                </a:lnTo>
                <a:lnTo>
                  <a:pt x="889000" y="49344"/>
                </a:lnTo>
                <a:lnTo>
                  <a:pt x="889000" y="26956"/>
                </a:lnTo>
                <a:lnTo>
                  <a:pt x="895548" y="21695"/>
                </a:lnTo>
                <a:close/>
              </a:path>
              <a:path w="3403600" h="64134">
                <a:moveTo>
                  <a:pt x="901700" y="16577"/>
                </a:moveTo>
                <a:lnTo>
                  <a:pt x="901700" y="9001"/>
                </a:lnTo>
                <a:lnTo>
                  <a:pt x="889000" y="11777"/>
                </a:lnTo>
                <a:lnTo>
                  <a:pt x="901700" y="16577"/>
                </a:lnTo>
                <a:close/>
              </a:path>
              <a:path w="3403600" h="64134">
                <a:moveTo>
                  <a:pt x="901700" y="41883"/>
                </a:moveTo>
                <a:lnTo>
                  <a:pt x="901700" y="25998"/>
                </a:lnTo>
                <a:lnTo>
                  <a:pt x="895548" y="21695"/>
                </a:lnTo>
                <a:lnTo>
                  <a:pt x="889000" y="26956"/>
                </a:lnTo>
                <a:lnTo>
                  <a:pt x="889000" y="37278"/>
                </a:lnTo>
                <a:lnTo>
                  <a:pt x="896525" y="43437"/>
                </a:lnTo>
                <a:lnTo>
                  <a:pt x="901700" y="41883"/>
                </a:lnTo>
                <a:close/>
              </a:path>
              <a:path w="3403600" h="64134">
                <a:moveTo>
                  <a:pt x="896525" y="43437"/>
                </a:moveTo>
                <a:lnTo>
                  <a:pt x="889000" y="37278"/>
                </a:lnTo>
                <a:lnTo>
                  <a:pt x="889000" y="45697"/>
                </a:lnTo>
                <a:lnTo>
                  <a:pt x="896525" y="43437"/>
                </a:lnTo>
                <a:close/>
              </a:path>
              <a:path w="3403600" h="64134">
                <a:moveTo>
                  <a:pt x="952500" y="52203"/>
                </a:moveTo>
                <a:lnTo>
                  <a:pt x="952500" y="13487"/>
                </a:lnTo>
                <a:lnTo>
                  <a:pt x="944560" y="13482"/>
                </a:lnTo>
                <a:lnTo>
                  <a:pt x="939800" y="17663"/>
                </a:lnTo>
                <a:lnTo>
                  <a:pt x="927100" y="18834"/>
                </a:lnTo>
                <a:lnTo>
                  <a:pt x="914400" y="17570"/>
                </a:lnTo>
                <a:lnTo>
                  <a:pt x="914400" y="6720"/>
                </a:lnTo>
                <a:lnTo>
                  <a:pt x="901700" y="16754"/>
                </a:lnTo>
                <a:lnTo>
                  <a:pt x="895548" y="21695"/>
                </a:lnTo>
                <a:lnTo>
                  <a:pt x="901700" y="25998"/>
                </a:lnTo>
                <a:lnTo>
                  <a:pt x="901700" y="55069"/>
                </a:lnTo>
                <a:lnTo>
                  <a:pt x="914400" y="53051"/>
                </a:lnTo>
                <a:lnTo>
                  <a:pt x="927100" y="48287"/>
                </a:lnTo>
                <a:lnTo>
                  <a:pt x="927100" y="54276"/>
                </a:lnTo>
                <a:lnTo>
                  <a:pt x="939800" y="55324"/>
                </a:lnTo>
                <a:lnTo>
                  <a:pt x="952500" y="52203"/>
                </a:lnTo>
                <a:close/>
              </a:path>
              <a:path w="3403600" h="64134">
                <a:moveTo>
                  <a:pt x="901700" y="47671"/>
                </a:moveTo>
                <a:lnTo>
                  <a:pt x="901700" y="41883"/>
                </a:lnTo>
                <a:lnTo>
                  <a:pt x="896525" y="43437"/>
                </a:lnTo>
                <a:lnTo>
                  <a:pt x="901700" y="47671"/>
                </a:lnTo>
                <a:close/>
              </a:path>
              <a:path w="3403600" h="64134">
                <a:moveTo>
                  <a:pt x="924852" y="7857"/>
                </a:moveTo>
                <a:lnTo>
                  <a:pt x="914400" y="9796"/>
                </a:lnTo>
                <a:lnTo>
                  <a:pt x="914400" y="13983"/>
                </a:lnTo>
                <a:lnTo>
                  <a:pt x="924852" y="7857"/>
                </a:lnTo>
                <a:close/>
              </a:path>
              <a:path w="3403600" h="64134">
                <a:moveTo>
                  <a:pt x="927100" y="7440"/>
                </a:moveTo>
                <a:lnTo>
                  <a:pt x="927100" y="6540"/>
                </a:lnTo>
                <a:lnTo>
                  <a:pt x="924852" y="7857"/>
                </a:lnTo>
                <a:lnTo>
                  <a:pt x="927100" y="7440"/>
                </a:lnTo>
                <a:close/>
              </a:path>
              <a:path w="3403600" h="64134">
                <a:moveTo>
                  <a:pt x="947965" y="10491"/>
                </a:moveTo>
                <a:lnTo>
                  <a:pt x="939800" y="8318"/>
                </a:lnTo>
                <a:lnTo>
                  <a:pt x="939800" y="4933"/>
                </a:lnTo>
                <a:lnTo>
                  <a:pt x="927100" y="9192"/>
                </a:lnTo>
                <a:lnTo>
                  <a:pt x="927100" y="13471"/>
                </a:lnTo>
                <a:lnTo>
                  <a:pt x="944560" y="13482"/>
                </a:lnTo>
                <a:lnTo>
                  <a:pt x="947965" y="10491"/>
                </a:lnTo>
                <a:close/>
              </a:path>
              <a:path w="3403600" h="64134">
                <a:moveTo>
                  <a:pt x="1016000" y="52312"/>
                </a:moveTo>
                <a:lnTo>
                  <a:pt x="1016000" y="17310"/>
                </a:lnTo>
                <a:lnTo>
                  <a:pt x="1003300" y="19737"/>
                </a:lnTo>
                <a:lnTo>
                  <a:pt x="990600" y="17415"/>
                </a:lnTo>
                <a:lnTo>
                  <a:pt x="990600" y="11892"/>
                </a:lnTo>
                <a:lnTo>
                  <a:pt x="977900" y="15801"/>
                </a:lnTo>
                <a:lnTo>
                  <a:pt x="965200" y="10566"/>
                </a:lnTo>
                <a:lnTo>
                  <a:pt x="952500" y="6508"/>
                </a:lnTo>
                <a:lnTo>
                  <a:pt x="947965" y="10491"/>
                </a:lnTo>
                <a:lnTo>
                  <a:pt x="952500" y="11698"/>
                </a:lnTo>
                <a:lnTo>
                  <a:pt x="952500" y="21719"/>
                </a:lnTo>
                <a:lnTo>
                  <a:pt x="965200" y="15048"/>
                </a:lnTo>
                <a:lnTo>
                  <a:pt x="965200" y="41973"/>
                </a:lnTo>
                <a:lnTo>
                  <a:pt x="977900" y="46845"/>
                </a:lnTo>
                <a:lnTo>
                  <a:pt x="977900" y="54479"/>
                </a:lnTo>
                <a:lnTo>
                  <a:pt x="990600" y="52082"/>
                </a:lnTo>
                <a:lnTo>
                  <a:pt x="1003300" y="55350"/>
                </a:lnTo>
                <a:lnTo>
                  <a:pt x="1003300" y="54724"/>
                </a:lnTo>
                <a:lnTo>
                  <a:pt x="1016000" y="52312"/>
                </a:lnTo>
                <a:close/>
              </a:path>
              <a:path w="3403600" h="64134">
                <a:moveTo>
                  <a:pt x="965200" y="51294"/>
                </a:moveTo>
                <a:lnTo>
                  <a:pt x="965200" y="17314"/>
                </a:lnTo>
                <a:lnTo>
                  <a:pt x="952500" y="21719"/>
                </a:lnTo>
                <a:lnTo>
                  <a:pt x="952500" y="53910"/>
                </a:lnTo>
                <a:lnTo>
                  <a:pt x="965200" y="51294"/>
                </a:lnTo>
                <a:close/>
              </a:path>
              <a:path w="3403600" h="64134">
                <a:moveTo>
                  <a:pt x="990600" y="5263"/>
                </a:moveTo>
                <a:lnTo>
                  <a:pt x="977900" y="4578"/>
                </a:lnTo>
                <a:lnTo>
                  <a:pt x="977900" y="7710"/>
                </a:lnTo>
                <a:lnTo>
                  <a:pt x="990600" y="5263"/>
                </a:lnTo>
                <a:close/>
              </a:path>
              <a:path w="3403600" h="64134">
                <a:moveTo>
                  <a:pt x="1003300" y="14407"/>
                </a:moveTo>
                <a:lnTo>
                  <a:pt x="1003300" y="10249"/>
                </a:lnTo>
                <a:lnTo>
                  <a:pt x="990600" y="10980"/>
                </a:lnTo>
                <a:lnTo>
                  <a:pt x="1003300" y="14407"/>
                </a:lnTo>
                <a:close/>
              </a:path>
              <a:path w="3403600" h="64134">
                <a:moveTo>
                  <a:pt x="1054100" y="51741"/>
                </a:moveTo>
                <a:lnTo>
                  <a:pt x="1054100" y="45562"/>
                </a:lnTo>
                <a:lnTo>
                  <a:pt x="1041400" y="48137"/>
                </a:lnTo>
                <a:lnTo>
                  <a:pt x="1028700" y="47209"/>
                </a:lnTo>
                <a:lnTo>
                  <a:pt x="1028700" y="10098"/>
                </a:lnTo>
                <a:lnTo>
                  <a:pt x="1016000" y="8856"/>
                </a:lnTo>
                <a:lnTo>
                  <a:pt x="1016000" y="51257"/>
                </a:lnTo>
                <a:lnTo>
                  <a:pt x="1028700" y="51754"/>
                </a:lnTo>
                <a:lnTo>
                  <a:pt x="1054100" y="51741"/>
                </a:lnTo>
                <a:close/>
              </a:path>
              <a:path w="3403600" h="64134">
                <a:moveTo>
                  <a:pt x="1041400" y="5427"/>
                </a:moveTo>
                <a:lnTo>
                  <a:pt x="1028700" y="8610"/>
                </a:lnTo>
                <a:lnTo>
                  <a:pt x="1028700" y="9793"/>
                </a:lnTo>
                <a:lnTo>
                  <a:pt x="1041400" y="5427"/>
                </a:lnTo>
                <a:close/>
              </a:path>
              <a:path w="3403600" h="64134">
                <a:moveTo>
                  <a:pt x="1041400" y="12822"/>
                </a:moveTo>
                <a:lnTo>
                  <a:pt x="1041400" y="11436"/>
                </a:lnTo>
                <a:lnTo>
                  <a:pt x="1028700" y="11172"/>
                </a:lnTo>
                <a:lnTo>
                  <a:pt x="1041400" y="12822"/>
                </a:lnTo>
                <a:close/>
              </a:path>
              <a:path w="3403600" h="64134">
                <a:moveTo>
                  <a:pt x="1041400" y="37364"/>
                </a:moveTo>
                <a:lnTo>
                  <a:pt x="1041400" y="16010"/>
                </a:lnTo>
                <a:lnTo>
                  <a:pt x="1028700" y="13400"/>
                </a:lnTo>
                <a:lnTo>
                  <a:pt x="1028700" y="34816"/>
                </a:lnTo>
                <a:lnTo>
                  <a:pt x="1041400" y="37364"/>
                </a:lnTo>
                <a:close/>
              </a:path>
              <a:path w="3403600" h="64134">
                <a:moveTo>
                  <a:pt x="1079500" y="10067"/>
                </a:moveTo>
                <a:lnTo>
                  <a:pt x="1079500" y="6194"/>
                </a:lnTo>
                <a:lnTo>
                  <a:pt x="1066800" y="5839"/>
                </a:lnTo>
                <a:lnTo>
                  <a:pt x="1054100" y="8406"/>
                </a:lnTo>
                <a:lnTo>
                  <a:pt x="1041400" y="12653"/>
                </a:lnTo>
                <a:lnTo>
                  <a:pt x="1041400" y="41626"/>
                </a:lnTo>
                <a:lnTo>
                  <a:pt x="1054100" y="45562"/>
                </a:lnTo>
                <a:lnTo>
                  <a:pt x="1054100" y="9611"/>
                </a:lnTo>
                <a:lnTo>
                  <a:pt x="1066800" y="17411"/>
                </a:lnTo>
                <a:lnTo>
                  <a:pt x="1066800" y="8853"/>
                </a:lnTo>
                <a:lnTo>
                  <a:pt x="1079500" y="10067"/>
                </a:lnTo>
                <a:close/>
              </a:path>
              <a:path w="3403600" h="64134">
                <a:moveTo>
                  <a:pt x="1079500" y="52999"/>
                </a:moveTo>
                <a:lnTo>
                  <a:pt x="1079500" y="10067"/>
                </a:lnTo>
                <a:lnTo>
                  <a:pt x="1066800" y="12305"/>
                </a:lnTo>
                <a:lnTo>
                  <a:pt x="1066800" y="17411"/>
                </a:lnTo>
                <a:lnTo>
                  <a:pt x="1054100" y="20137"/>
                </a:lnTo>
                <a:lnTo>
                  <a:pt x="1054100" y="53277"/>
                </a:lnTo>
                <a:lnTo>
                  <a:pt x="1066800" y="55162"/>
                </a:lnTo>
                <a:lnTo>
                  <a:pt x="1079500" y="52999"/>
                </a:lnTo>
                <a:close/>
              </a:path>
              <a:path w="3403600" h="64134">
                <a:moveTo>
                  <a:pt x="1092200" y="11322"/>
                </a:moveTo>
                <a:lnTo>
                  <a:pt x="1079500" y="11450"/>
                </a:lnTo>
                <a:lnTo>
                  <a:pt x="1079500" y="12684"/>
                </a:lnTo>
                <a:lnTo>
                  <a:pt x="1092200" y="11322"/>
                </a:lnTo>
                <a:close/>
              </a:path>
              <a:path w="3403600" h="64134">
                <a:moveTo>
                  <a:pt x="1104900" y="48774"/>
                </a:moveTo>
                <a:lnTo>
                  <a:pt x="1104900" y="15048"/>
                </a:lnTo>
                <a:lnTo>
                  <a:pt x="1092200" y="13787"/>
                </a:lnTo>
                <a:lnTo>
                  <a:pt x="1079500" y="18117"/>
                </a:lnTo>
                <a:lnTo>
                  <a:pt x="1079500" y="43453"/>
                </a:lnTo>
                <a:lnTo>
                  <a:pt x="1092200" y="45779"/>
                </a:lnTo>
                <a:lnTo>
                  <a:pt x="1104900" y="48774"/>
                </a:lnTo>
                <a:close/>
              </a:path>
              <a:path w="3403600" h="64134">
                <a:moveTo>
                  <a:pt x="1092200" y="54620"/>
                </a:moveTo>
                <a:lnTo>
                  <a:pt x="1092200" y="52082"/>
                </a:lnTo>
                <a:lnTo>
                  <a:pt x="1079500" y="44614"/>
                </a:lnTo>
                <a:lnTo>
                  <a:pt x="1079500" y="53872"/>
                </a:lnTo>
                <a:lnTo>
                  <a:pt x="1092200" y="54620"/>
                </a:lnTo>
                <a:close/>
              </a:path>
              <a:path w="3403600" h="64134">
                <a:moveTo>
                  <a:pt x="1104900" y="5984"/>
                </a:moveTo>
                <a:lnTo>
                  <a:pt x="1092200" y="4645"/>
                </a:lnTo>
                <a:lnTo>
                  <a:pt x="1092200" y="8470"/>
                </a:lnTo>
                <a:lnTo>
                  <a:pt x="1104900" y="5984"/>
                </a:lnTo>
                <a:close/>
              </a:path>
              <a:path w="3403600" h="64134">
                <a:moveTo>
                  <a:pt x="1117600" y="16475"/>
                </a:moveTo>
                <a:lnTo>
                  <a:pt x="1117600" y="12310"/>
                </a:lnTo>
                <a:lnTo>
                  <a:pt x="1104900" y="6341"/>
                </a:lnTo>
                <a:lnTo>
                  <a:pt x="1104900" y="23983"/>
                </a:lnTo>
                <a:lnTo>
                  <a:pt x="1117600" y="16475"/>
                </a:lnTo>
                <a:close/>
              </a:path>
              <a:path w="3403600" h="64134">
                <a:moveTo>
                  <a:pt x="1117600" y="42386"/>
                </a:moveTo>
                <a:lnTo>
                  <a:pt x="1117600" y="21696"/>
                </a:lnTo>
                <a:lnTo>
                  <a:pt x="1104900" y="28061"/>
                </a:lnTo>
                <a:lnTo>
                  <a:pt x="1104900" y="49117"/>
                </a:lnTo>
                <a:lnTo>
                  <a:pt x="1117600" y="42386"/>
                </a:lnTo>
                <a:close/>
              </a:path>
              <a:path w="3403600" h="64134">
                <a:moveTo>
                  <a:pt x="1143000" y="52324"/>
                </a:moveTo>
                <a:lnTo>
                  <a:pt x="1143000" y="15654"/>
                </a:lnTo>
                <a:lnTo>
                  <a:pt x="1130300" y="9272"/>
                </a:lnTo>
                <a:lnTo>
                  <a:pt x="1117600" y="10557"/>
                </a:lnTo>
                <a:lnTo>
                  <a:pt x="1117600" y="50827"/>
                </a:lnTo>
                <a:lnTo>
                  <a:pt x="1104900" y="51360"/>
                </a:lnTo>
                <a:lnTo>
                  <a:pt x="1104900" y="53299"/>
                </a:lnTo>
                <a:lnTo>
                  <a:pt x="1117600" y="55964"/>
                </a:lnTo>
                <a:lnTo>
                  <a:pt x="1143000" y="52324"/>
                </a:lnTo>
                <a:close/>
              </a:path>
              <a:path w="3403600" h="64134">
                <a:moveTo>
                  <a:pt x="1143000" y="7450"/>
                </a:moveTo>
                <a:lnTo>
                  <a:pt x="1130300" y="4705"/>
                </a:lnTo>
                <a:lnTo>
                  <a:pt x="1130300" y="9169"/>
                </a:lnTo>
                <a:lnTo>
                  <a:pt x="1143000" y="7450"/>
                </a:lnTo>
                <a:close/>
              </a:path>
              <a:path w="3403600" h="64134">
                <a:moveTo>
                  <a:pt x="1181100" y="10257"/>
                </a:moveTo>
                <a:lnTo>
                  <a:pt x="1181100" y="6156"/>
                </a:lnTo>
                <a:lnTo>
                  <a:pt x="1155700" y="3856"/>
                </a:lnTo>
                <a:lnTo>
                  <a:pt x="1143000" y="4748"/>
                </a:lnTo>
                <a:lnTo>
                  <a:pt x="1155700" y="10219"/>
                </a:lnTo>
                <a:lnTo>
                  <a:pt x="1155700" y="45901"/>
                </a:lnTo>
                <a:lnTo>
                  <a:pt x="1168400" y="47938"/>
                </a:lnTo>
                <a:lnTo>
                  <a:pt x="1168400" y="16454"/>
                </a:lnTo>
                <a:lnTo>
                  <a:pt x="1181100" y="10257"/>
                </a:lnTo>
                <a:close/>
              </a:path>
              <a:path w="3403600" h="64134">
                <a:moveTo>
                  <a:pt x="1155700" y="46039"/>
                </a:moveTo>
                <a:lnTo>
                  <a:pt x="1155700" y="10219"/>
                </a:lnTo>
                <a:lnTo>
                  <a:pt x="1143000" y="17940"/>
                </a:lnTo>
                <a:lnTo>
                  <a:pt x="1143000" y="44782"/>
                </a:lnTo>
                <a:lnTo>
                  <a:pt x="1155700" y="46039"/>
                </a:lnTo>
                <a:close/>
              </a:path>
              <a:path w="3403600" h="64134">
                <a:moveTo>
                  <a:pt x="1155700" y="52186"/>
                </a:moveTo>
                <a:lnTo>
                  <a:pt x="1155700" y="47705"/>
                </a:lnTo>
                <a:lnTo>
                  <a:pt x="1143000" y="47910"/>
                </a:lnTo>
                <a:lnTo>
                  <a:pt x="1143000" y="55010"/>
                </a:lnTo>
                <a:lnTo>
                  <a:pt x="1155700" y="52186"/>
                </a:lnTo>
                <a:close/>
              </a:path>
              <a:path w="3403600" h="64134">
                <a:moveTo>
                  <a:pt x="1219200" y="55133"/>
                </a:moveTo>
                <a:lnTo>
                  <a:pt x="1219200" y="30105"/>
                </a:lnTo>
                <a:lnTo>
                  <a:pt x="1206500" y="32273"/>
                </a:lnTo>
                <a:lnTo>
                  <a:pt x="1206500" y="17486"/>
                </a:lnTo>
                <a:lnTo>
                  <a:pt x="1181100" y="18960"/>
                </a:lnTo>
                <a:lnTo>
                  <a:pt x="1168400" y="16454"/>
                </a:lnTo>
                <a:lnTo>
                  <a:pt x="1168400" y="47938"/>
                </a:lnTo>
                <a:lnTo>
                  <a:pt x="1155700" y="51654"/>
                </a:lnTo>
                <a:lnTo>
                  <a:pt x="1168400" y="54992"/>
                </a:lnTo>
                <a:lnTo>
                  <a:pt x="1193800" y="55839"/>
                </a:lnTo>
                <a:lnTo>
                  <a:pt x="1193800" y="50931"/>
                </a:lnTo>
                <a:lnTo>
                  <a:pt x="1206500" y="53786"/>
                </a:lnTo>
                <a:lnTo>
                  <a:pt x="1219200" y="55133"/>
                </a:lnTo>
                <a:close/>
              </a:path>
              <a:path w="3403600" h="64134">
                <a:moveTo>
                  <a:pt x="1206500" y="17486"/>
                </a:moveTo>
                <a:lnTo>
                  <a:pt x="1206500" y="6617"/>
                </a:lnTo>
                <a:lnTo>
                  <a:pt x="1193800" y="11739"/>
                </a:lnTo>
                <a:lnTo>
                  <a:pt x="1206500" y="17486"/>
                </a:lnTo>
                <a:close/>
              </a:path>
              <a:path w="3403600" h="64134">
                <a:moveTo>
                  <a:pt x="1219200" y="9374"/>
                </a:moveTo>
                <a:lnTo>
                  <a:pt x="1219200" y="6074"/>
                </a:lnTo>
                <a:lnTo>
                  <a:pt x="1206500" y="5901"/>
                </a:lnTo>
                <a:lnTo>
                  <a:pt x="1206500" y="8158"/>
                </a:lnTo>
                <a:lnTo>
                  <a:pt x="1219200" y="9374"/>
                </a:lnTo>
                <a:close/>
              </a:path>
              <a:path w="3403600" h="64134">
                <a:moveTo>
                  <a:pt x="1219200" y="21923"/>
                </a:moveTo>
                <a:lnTo>
                  <a:pt x="1219200" y="12120"/>
                </a:lnTo>
                <a:lnTo>
                  <a:pt x="1206500" y="8602"/>
                </a:lnTo>
                <a:lnTo>
                  <a:pt x="1206500" y="27025"/>
                </a:lnTo>
                <a:lnTo>
                  <a:pt x="1219200" y="21923"/>
                </a:lnTo>
                <a:close/>
              </a:path>
              <a:path w="3403600" h="64134">
                <a:moveTo>
                  <a:pt x="1231900" y="27386"/>
                </a:moveTo>
                <a:lnTo>
                  <a:pt x="1231900" y="18903"/>
                </a:lnTo>
                <a:lnTo>
                  <a:pt x="1219200" y="16385"/>
                </a:lnTo>
                <a:lnTo>
                  <a:pt x="1219200" y="23148"/>
                </a:lnTo>
                <a:lnTo>
                  <a:pt x="1231900" y="27386"/>
                </a:lnTo>
                <a:close/>
              </a:path>
              <a:path w="3403600" h="64134">
                <a:moveTo>
                  <a:pt x="1244600" y="55801"/>
                </a:moveTo>
                <a:lnTo>
                  <a:pt x="1244600" y="51207"/>
                </a:lnTo>
                <a:lnTo>
                  <a:pt x="1231900" y="50715"/>
                </a:lnTo>
                <a:lnTo>
                  <a:pt x="1231900" y="27386"/>
                </a:lnTo>
                <a:lnTo>
                  <a:pt x="1219200" y="31322"/>
                </a:lnTo>
                <a:lnTo>
                  <a:pt x="1219200" y="50842"/>
                </a:lnTo>
                <a:lnTo>
                  <a:pt x="1231900" y="55961"/>
                </a:lnTo>
                <a:lnTo>
                  <a:pt x="1244600" y="55801"/>
                </a:lnTo>
                <a:close/>
              </a:path>
              <a:path w="3403600" h="64134">
                <a:moveTo>
                  <a:pt x="1244600" y="49914"/>
                </a:moveTo>
                <a:lnTo>
                  <a:pt x="1244600" y="14077"/>
                </a:lnTo>
                <a:lnTo>
                  <a:pt x="1231900" y="7471"/>
                </a:lnTo>
                <a:lnTo>
                  <a:pt x="1231900" y="50715"/>
                </a:lnTo>
                <a:lnTo>
                  <a:pt x="1244600" y="49914"/>
                </a:lnTo>
                <a:close/>
              </a:path>
              <a:path w="3403600" h="64134">
                <a:moveTo>
                  <a:pt x="1270000" y="55262"/>
                </a:moveTo>
                <a:lnTo>
                  <a:pt x="1270000" y="7704"/>
                </a:lnTo>
                <a:lnTo>
                  <a:pt x="1257300" y="11245"/>
                </a:lnTo>
                <a:lnTo>
                  <a:pt x="1244600" y="19420"/>
                </a:lnTo>
                <a:lnTo>
                  <a:pt x="1244600" y="52121"/>
                </a:lnTo>
                <a:lnTo>
                  <a:pt x="1257300" y="52387"/>
                </a:lnTo>
                <a:lnTo>
                  <a:pt x="1270000" y="55262"/>
                </a:lnTo>
                <a:close/>
              </a:path>
              <a:path w="3403600" h="64134">
                <a:moveTo>
                  <a:pt x="1282700" y="10016"/>
                </a:moveTo>
                <a:lnTo>
                  <a:pt x="1282700" y="701"/>
                </a:lnTo>
                <a:lnTo>
                  <a:pt x="1270000" y="5923"/>
                </a:lnTo>
                <a:lnTo>
                  <a:pt x="1282700" y="10016"/>
                </a:lnTo>
                <a:close/>
              </a:path>
              <a:path w="3403600" h="64134">
                <a:moveTo>
                  <a:pt x="1282700" y="46151"/>
                </a:moveTo>
                <a:lnTo>
                  <a:pt x="1282700" y="11362"/>
                </a:lnTo>
                <a:lnTo>
                  <a:pt x="1270000" y="9652"/>
                </a:lnTo>
                <a:lnTo>
                  <a:pt x="1270000" y="47028"/>
                </a:lnTo>
                <a:lnTo>
                  <a:pt x="1282700" y="46151"/>
                </a:lnTo>
                <a:close/>
              </a:path>
              <a:path w="3403600" h="64134">
                <a:moveTo>
                  <a:pt x="1295400" y="39548"/>
                </a:moveTo>
                <a:lnTo>
                  <a:pt x="1295400" y="12594"/>
                </a:lnTo>
                <a:lnTo>
                  <a:pt x="1282700" y="3755"/>
                </a:lnTo>
                <a:lnTo>
                  <a:pt x="1282700" y="35363"/>
                </a:lnTo>
                <a:lnTo>
                  <a:pt x="1295400" y="39548"/>
                </a:lnTo>
                <a:close/>
              </a:path>
              <a:path w="3403600" h="64134">
                <a:moveTo>
                  <a:pt x="1295400" y="55211"/>
                </a:moveTo>
                <a:lnTo>
                  <a:pt x="1295400" y="47831"/>
                </a:lnTo>
                <a:lnTo>
                  <a:pt x="1282700" y="41892"/>
                </a:lnTo>
                <a:lnTo>
                  <a:pt x="1282700" y="56996"/>
                </a:lnTo>
                <a:lnTo>
                  <a:pt x="1295400" y="55211"/>
                </a:lnTo>
                <a:close/>
              </a:path>
              <a:path w="3403600" h="64134">
                <a:moveTo>
                  <a:pt x="1308100" y="51436"/>
                </a:moveTo>
                <a:lnTo>
                  <a:pt x="1308100" y="6987"/>
                </a:lnTo>
                <a:lnTo>
                  <a:pt x="1295400" y="8394"/>
                </a:lnTo>
                <a:lnTo>
                  <a:pt x="1295400" y="40664"/>
                </a:lnTo>
                <a:lnTo>
                  <a:pt x="1308100" y="51436"/>
                </a:lnTo>
                <a:close/>
              </a:path>
              <a:path w="3403600" h="64134">
                <a:moveTo>
                  <a:pt x="1320800" y="7719"/>
                </a:moveTo>
                <a:lnTo>
                  <a:pt x="1308100" y="1826"/>
                </a:lnTo>
                <a:lnTo>
                  <a:pt x="1308100" y="5010"/>
                </a:lnTo>
                <a:lnTo>
                  <a:pt x="1320800" y="7719"/>
                </a:lnTo>
                <a:close/>
              </a:path>
              <a:path w="3403600" h="64134">
                <a:moveTo>
                  <a:pt x="1346200" y="11968"/>
                </a:moveTo>
                <a:lnTo>
                  <a:pt x="1346200" y="9725"/>
                </a:lnTo>
                <a:lnTo>
                  <a:pt x="1333500" y="9962"/>
                </a:lnTo>
                <a:lnTo>
                  <a:pt x="1320800" y="11762"/>
                </a:lnTo>
                <a:lnTo>
                  <a:pt x="1308100" y="12239"/>
                </a:lnTo>
                <a:lnTo>
                  <a:pt x="1308100" y="14870"/>
                </a:lnTo>
                <a:lnTo>
                  <a:pt x="1320800" y="16112"/>
                </a:lnTo>
                <a:lnTo>
                  <a:pt x="1320800" y="15658"/>
                </a:lnTo>
                <a:lnTo>
                  <a:pt x="1333500" y="12424"/>
                </a:lnTo>
                <a:lnTo>
                  <a:pt x="1333500" y="18166"/>
                </a:lnTo>
                <a:lnTo>
                  <a:pt x="1346200" y="11968"/>
                </a:lnTo>
                <a:close/>
              </a:path>
              <a:path w="3403600" h="64134">
                <a:moveTo>
                  <a:pt x="1320800" y="52847"/>
                </a:moveTo>
                <a:lnTo>
                  <a:pt x="1320800" y="16112"/>
                </a:lnTo>
                <a:lnTo>
                  <a:pt x="1308100" y="17701"/>
                </a:lnTo>
                <a:lnTo>
                  <a:pt x="1308100" y="59359"/>
                </a:lnTo>
                <a:lnTo>
                  <a:pt x="1320800" y="52847"/>
                </a:lnTo>
                <a:close/>
              </a:path>
              <a:path w="3403600" h="64134">
                <a:moveTo>
                  <a:pt x="1333500" y="53598"/>
                </a:moveTo>
                <a:lnTo>
                  <a:pt x="1333500" y="19111"/>
                </a:lnTo>
                <a:lnTo>
                  <a:pt x="1320800" y="15658"/>
                </a:lnTo>
                <a:lnTo>
                  <a:pt x="1320800" y="51903"/>
                </a:lnTo>
                <a:lnTo>
                  <a:pt x="1333500" y="53598"/>
                </a:lnTo>
                <a:close/>
              </a:path>
              <a:path w="3403600" h="64134">
                <a:moveTo>
                  <a:pt x="1371255" y="46827"/>
                </a:moveTo>
                <a:lnTo>
                  <a:pt x="1358900" y="42414"/>
                </a:lnTo>
                <a:lnTo>
                  <a:pt x="1358900" y="14895"/>
                </a:lnTo>
                <a:lnTo>
                  <a:pt x="1346200" y="19079"/>
                </a:lnTo>
                <a:lnTo>
                  <a:pt x="1333500" y="18166"/>
                </a:lnTo>
                <a:lnTo>
                  <a:pt x="1333500" y="55058"/>
                </a:lnTo>
                <a:lnTo>
                  <a:pt x="1346200" y="55010"/>
                </a:lnTo>
                <a:lnTo>
                  <a:pt x="1346200" y="49611"/>
                </a:lnTo>
                <a:lnTo>
                  <a:pt x="1358900" y="49307"/>
                </a:lnTo>
                <a:lnTo>
                  <a:pt x="1371255" y="46827"/>
                </a:lnTo>
                <a:close/>
              </a:path>
              <a:path w="3403600" h="64134">
                <a:moveTo>
                  <a:pt x="1364304" y="7265"/>
                </a:moveTo>
                <a:lnTo>
                  <a:pt x="1358900" y="4655"/>
                </a:lnTo>
                <a:lnTo>
                  <a:pt x="1358900" y="7359"/>
                </a:lnTo>
                <a:lnTo>
                  <a:pt x="1364304" y="7265"/>
                </a:lnTo>
                <a:close/>
              </a:path>
              <a:path w="3403600" h="64134">
                <a:moveTo>
                  <a:pt x="1371600" y="37405"/>
                </a:moveTo>
                <a:lnTo>
                  <a:pt x="1371600" y="10789"/>
                </a:lnTo>
                <a:lnTo>
                  <a:pt x="1366981" y="8558"/>
                </a:lnTo>
                <a:lnTo>
                  <a:pt x="1358900" y="11041"/>
                </a:lnTo>
                <a:lnTo>
                  <a:pt x="1358900" y="38254"/>
                </a:lnTo>
                <a:lnTo>
                  <a:pt x="1371600" y="37405"/>
                </a:lnTo>
                <a:close/>
              </a:path>
              <a:path w="3403600" h="64134">
                <a:moveTo>
                  <a:pt x="1371600" y="7139"/>
                </a:moveTo>
                <a:lnTo>
                  <a:pt x="1364304" y="7265"/>
                </a:lnTo>
                <a:lnTo>
                  <a:pt x="1366981" y="8558"/>
                </a:lnTo>
                <a:lnTo>
                  <a:pt x="1371600" y="7139"/>
                </a:lnTo>
                <a:close/>
              </a:path>
              <a:path w="3403600" h="64134">
                <a:moveTo>
                  <a:pt x="1371600" y="46950"/>
                </a:moveTo>
                <a:lnTo>
                  <a:pt x="1371600" y="46758"/>
                </a:lnTo>
                <a:lnTo>
                  <a:pt x="1371255" y="46827"/>
                </a:lnTo>
                <a:lnTo>
                  <a:pt x="1371600" y="46950"/>
                </a:lnTo>
                <a:close/>
              </a:path>
              <a:path w="3403600" h="64134">
                <a:moveTo>
                  <a:pt x="1397000" y="20278"/>
                </a:moveTo>
                <a:lnTo>
                  <a:pt x="1371600" y="14287"/>
                </a:lnTo>
                <a:lnTo>
                  <a:pt x="1371600" y="42539"/>
                </a:lnTo>
                <a:lnTo>
                  <a:pt x="1384300" y="44883"/>
                </a:lnTo>
                <a:lnTo>
                  <a:pt x="1384300" y="23755"/>
                </a:lnTo>
                <a:lnTo>
                  <a:pt x="1397000" y="20278"/>
                </a:lnTo>
                <a:close/>
              </a:path>
              <a:path w="3403600" h="64134">
                <a:moveTo>
                  <a:pt x="1397000" y="54113"/>
                </a:moveTo>
                <a:lnTo>
                  <a:pt x="1397000" y="46369"/>
                </a:lnTo>
                <a:lnTo>
                  <a:pt x="1384300" y="48926"/>
                </a:lnTo>
                <a:lnTo>
                  <a:pt x="1371600" y="46950"/>
                </a:lnTo>
                <a:lnTo>
                  <a:pt x="1371600" y="55162"/>
                </a:lnTo>
                <a:lnTo>
                  <a:pt x="1384300" y="51202"/>
                </a:lnTo>
                <a:lnTo>
                  <a:pt x="1384300" y="52279"/>
                </a:lnTo>
                <a:lnTo>
                  <a:pt x="1397000" y="54113"/>
                </a:lnTo>
                <a:close/>
              </a:path>
              <a:path w="3403600" h="64134">
                <a:moveTo>
                  <a:pt x="1447800" y="11594"/>
                </a:moveTo>
                <a:lnTo>
                  <a:pt x="1447800" y="8351"/>
                </a:lnTo>
                <a:lnTo>
                  <a:pt x="1435100" y="8247"/>
                </a:lnTo>
                <a:lnTo>
                  <a:pt x="1422400" y="11550"/>
                </a:lnTo>
                <a:lnTo>
                  <a:pt x="1422400" y="15923"/>
                </a:lnTo>
                <a:lnTo>
                  <a:pt x="1409700" y="20011"/>
                </a:lnTo>
                <a:lnTo>
                  <a:pt x="1409700" y="23109"/>
                </a:lnTo>
                <a:lnTo>
                  <a:pt x="1397000" y="24571"/>
                </a:lnTo>
                <a:lnTo>
                  <a:pt x="1384300" y="23755"/>
                </a:lnTo>
                <a:lnTo>
                  <a:pt x="1384300" y="44883"/>
                </a:lnTo>
                <a:lnTo>
                  <a:pt x="1397000" y="46369"/>
                </a:lnTo>
                <a:lnTo>
                  <a:pt x="1397000" y="54113"/>
                </a:lnTo>
                <a:lnTo>
                  <a:pt x="1409700" y="52425"/>
                </a:lnTo>
                <a:lnTo>
                  <a:pt x="1422400" y="56233"/>
                </a:lnTo>
                <a:lnTo>
                  <a:pt x="1435100" y="55091"/>
                </a:lnTo>
                <a:lnTo>
                  <a:pt x="1435100" y="17710"/>
                </a:lnTo>
                <a:lnTo>
                  <a:pt x="1447800" y="11594"/>
                </a:lnTo>
                <a:close/>
              </a:path>
              <a:path w="3403600" h="64134">
                <a:moveTo>
                  <a:pt x="1422400" y="8970"/>
                </a:moveTo>
                <a:lnTo>
                  <a:pt x="1422400" y="3120"/>
                </a:lnTo>
                <a:lnTo>
                  <a:pt x="1409700" y="6264"/>
                </a:lnTo>
                <a:lnTo>
                  <a:pt x="1422400" y="8970"/>
                </a:lnTo>
                <a:close/>
              </a:path>
              <a:path w="3403600" h="64134">
                <a:moveTo>
                  <a:pt x="1435100" y="6355"/>
                </a:moveTo>
                <a:lnTo>
                  <a:pt x="1435100" y="4972"/>
                </a:lnTo>
                <a:lnTo>
                  <a:pt x="1422400" y="5592"/>
                </a:lnTo>
                <a:lnTo>
                  <a:pt x="1435100" y="6355"/>
                </a:lnTo>
                <a:close/>
              </a:path>
              <a:path w="3403600" h="64134">
                <a:moveTo>
                  <a:pt x="1498600" y="48783"/>
                </a:moveTo>
                <a:lnTo>
                  <a:pt x="1498600" y="38342"/>
                </a:lnTo>
                <a:lnTo>
                  <a:pt x="1485900" y="31322"/>
                </a:lnTo>
                <a:lnTo>
                  <a:pt x="1485900" y="10561"/>
                </a:lnTo>
                <a:lnTo>
                  <a:pt x="1473200" y="17912"/>
                </a:lnTo>
                <a:lnTo>
                  <a:pt x="1473200" y="27672"/>
                </a:lnTo>
                <a:lnTo>
                  <a:pt x="1460500" y="27145"/>
                </a:lnTo>
                <a:lnTo>
                  <a:pt x="1460500" y="18609"/>
                </a:lnTo>
                <a:lnTo>
                  <a:pt x="1435100" y="17710"/>
                </a:lnTo>
                <a:lnTo>
                  <a:pt x="1435100" y="47976"/>
                </a:lnTo>
                <a:lnTo>
                  <a:pt x="1447800" y="47252"/>
                </a:lnTo>
                <a:lnTo>
                  <a:pt x="1447800" y="48945"/>
                </a:lnTo>
                <a:lnTo>
                  <a:pt x="1460500" y="51152"/>
                </a:lnTo>
                <a:lnTo>
                  <a:pt x="1473200" y="51968"/>
                </a:lnTo>
                <a:lnTo>
                  <a:pt x="1485900" y="55655"/>
                </a:lnTo>
                <a:lnTo>
                  <a:pt x="1498600" y="48783"/>
                </a:lnTo>
                <a:close/>
              </a:path>
              <a:path w="3403600" h="64134">
                <a:moveTo>
                  <a:pt x="1447800" y="51504"/>
                </a:moveTo>
                <a:lnTo>
                  <a:pt x="1435100" y="47976"/>
                </a:lnTo>
                <a:lnTo>
                  <a:pt x="1435100" y="55091"/>
                </a:lnTo>
                <a:lnTo>
                  <a:pt x="1447800" y="51504"/>
                </a:lnTo>
                <a:close/>
              </a:path>
              <a:path w="3403600" h="64134">
                <a:moveTo>
                  <a:pt x="1473200" y="21245"/>
                </a:moveTo>
                <a:lnTo>
                  <a:pt x="1473200" y="4135"/>
                </a:lnTo>
                <a:lnTo>
                  <a:pt x="1460500" y="10466"/>
                </a:lnTo>
                <a:lnTo>
                  <a:pt x="1460500" y="22898"/>
                </a:lnTo>
                <a:lnTo>
                  <a:pt x="1473200" y="21245"/>
                </a:lnTo>
                <a:close/>
              </a:path>
              <a:path w="3403600" h="64134">
                <a:moveTo>
                  <a:pt x="1473200" y="25210"/>
                </a:moveTo>
                <a:lnTo>
                  <a:pt x="1473200" y="21245"/>
                </a:lnTo>
                <a:lnTo>
                  <a:pt x="1460500" y="23639"/>
                </a:lnTo>
                <a:lnTo>
                  <a:pt x="1473200" y="25210"/>
                </a:lnTo>
                <a:close/>
              </a:path>
              <a:path w="3403600" h="64134">
                <a:moveTo>
                  <a:pt x="1483870" y="4720"/>
                </a:moveTo>
                <a:lnTo>
                  <a:pt x="1473200" y="6844"/>
                </a:lnTo>
                <a:lnTo>
                  <a:pt x="1473200" y="7998"/>
                </a:lnTo>
                <a:lnTo>
                  <a:pt x="1483870" y="4720"/>
                </a:lnTo>
                <a:close/>
              </a:path>
              <a:path w="3403600" h="64134">
                <a:moveTo>
                  <a:pt x="1485900" y="4316"/>
                </a:moveTo>
                <a:lnTo>
                  <a:pt x="1485900" y="4097"/>
                </a:lnTo>
                <a:lnTo>
                  <a:pt x="1483870" y="4720"/>
                </a:lnTo>
                <a:lnTo>
                  <a:pt x="1485900" y="4316"/>
                </a:lnTo>
                <a:close/>
              </a:path>
              <a:path w="3403600" h="64134">
                <a:moveTo>
                  <a:pt x="1511300" y="30625"/>
                </a:moveTo>
                <a:lnTo>
                  <a:pt x="1511300" y="13077"/>
                </a:lnTo>
                <a:lnTo>
                  <a:pt x="1498600" y="11905"/>
                </a:lnTo>
                <a:lnTo>
                  <a:pt x="1498600" y="4819"/>
                </a:lnTo>
                <a:lnTo>
                  <a:pt x="1485900" y="11072"/>
                </a:lnTo>
                <a:lnTo>
                  <a:pt x="1485900" y="31322"/>
                </a:lnTo>
                <a:lnTo>
                  <a:pt x="1511300" y="30625"/>
                </a:lnTo>
                <a:close/>
              </a:path>
              <a:path w="3403600" h="64134">
                <a:moveTo>
                  <a:pt x="1511300" y="34839"/>
                </a:moveTo>
                <a:lnTo>
                  <a:pt x="1511300" y="32386"/>
                </a:lnTo>
                <a:lnTo>
                  <a:pt x="1498600" y="32979"/>
                </a:lnTo>
                <a:lnTo>
                  <a:pt x="1498600" y="34417"/>
                </a:lnTo>
                <a:lnTo>
                  <a:pt x="1511300" y="34839"/>
                </a:lnTo>
                <a:close/>
              </a:path>
              <a:path w="3403600" h="64134">
                <a:moveTo>
                  <a:pt x="1511300" y="51533"/>
                </a:moveTo>
                <a:lnTo>
                  <a:pt x="1511300" y="42843"/>
                </a:lnTo>
                <a:lnTo>
                  <a:pt x="1498600" y="37466"/>
                </a:lnTo>
                <a:lnTo>
                  <a:pt x="1498600" y="42891"/>
                </a:lnTo>
                <a:lnTo>
                  <a:pt x="1511300" y="51533"/>
                </a:lnTo>
                <a:close/>
              </a:path>
              <a:path w="3403600" h="64134">
                <a:moveTo>
                  <a:pt x="1524000" y="49314"/>
                </a:moveTo>
                <a:lnTo>
                  <a:pt x="1524000" y="18051"/>
                </a:lnTo>
                <a:lnTo>
                  <a:pt x="1511300" y="19876"/>
                </a:lnTo>
                <a:lnTo>
                  <a:pt x="1511300" y="55808"/>
                </a:lnTo>
                <a:lnTo>
                  <a:pt x="1524000" y="49314"/>
                </a:lnTo>
                <a:close/>
              </a:path>
              <a:path w="3403600" h="64134">
                <a:moveTo>
                  <a:pt x="1536700" y="16252"/>
                </a:moveTo>
                <a:lnTo>
                  <a:pt x="1536700" y="3173"/>
                </a:lnTo>
                <a:lnTo>
                  <a:pt x="1524000" y="6219"/>
                </a:lnTo>
                <a:lnTo>
                  <a:pt x="1524000" y="18432"/>
                </a:lnTo>
                <a:lnTo>
                  <a:pt x="1536700" y="16252"/>
                </a:lnTo>
                <a:close/>
              </a:path>
              <a:path w="3403600" h="64134">
                <a:moveTo>
                  <a:pt x="1574800" y="54294"/>
                </a:moveTo>
                <a:lnTo>
                  <a:pt x="1574800" y="20076"/>
                </a:lnTo>
                <a:lnTo>
                  <a:pt x="1549400" y="18356"/>
                </a:lnTo>
                <a:lnTo>
                  <a:pt x="1549400" y="9989"/>
                </a:lnTo>
                <a:lnTo>
                  <a:pt x="1536700" y="14977"/>
                </a:lnTo>
                <a:lnTo>
                  <a:pt x="1536700" y="20767"/>
                </a:lnTo>
                <a:lnTo>
                  <a:pt x="1524000" y="18432"/>
                </a:lnTo>
                <a:lnTo>
                  <a:pt x="1524000" y="52132"/>
                </a:lnTo>
                <a:lnTo>
                  <a:pt x="1536700" y="55248"/>
                </a:lnTo>
                <a:lnTo>
                  <a:pt x="1549400" y="49649"/>
                </a:lnTo>
                <a:lnTo>
                  <a:pt x="1562100" y="54742"/>
                </a:lnTo>
                <a:lnTo>
                  <a:pt x="1574800" y="54294"/>
                </a:lnTo>
                <a:close/>
              </a:path>
              <a:path w="3403600" h="64134">
                <a:moveTo>
                  <a:pt x="1562100" y="15800"/>
                </a:moveTo>
                <a:lnTo>
                  <a:pt x="1562100" y="13226"/>
                </a:lnTo>
                <a:lnTo>
                  <a:pt x="1549400" y="12006"/>
                </a:lnTo>
                <a:lnTo>
                  <a:pt x="1549400" y="16477"/>
                </a:lnTo>
                <a:lnTo>
                  <a:pt x="1562100" y="15800"/>
                </a:lnTo>
                <a:close/>
              </a:path>
              <a:path w="3403600" h="64134">
                <a:moveTo>
                  <a:pt x="1562100" y="56911"/>
                </a:moveTo>
                <a:lnTo>
                  <a:pt x="1549400" y="52891"/>
                </a:lnTo>
                <a:lnTo>
                  <a:pt x="1549400" y="61666"/>
                </a:lnTo>
                <a:lnTo>
                  <a:pt x="1562100" y="56911"/>
                </a:lnTo>
                <a:close/>
              </a:path>
              <a:path w="3403600" h="64134">
                <a:moveTo>
                  <a:pt x="1587500" y="49048"/>
                </a:moveTo>
                <a:lnTo>
                  <a:pt x="1587500" y="4933"/>
                </a:lnTo>
                <a:lnTo>
                  <a:pt x="1574800" y="8341"/>
                </a:lnTo>
                <a:lnTo>
                  <a:pt x="1574800" y="46075"/>
                </a:lnTo>
                <a:lnTo>
                  <a:pt x="1587500" y="49048"/>
                </a:lnTo>
                <a:close/>
              </a:path>
              <a:path w="3403600" h="64134">
                <a:moveTo>
                  <a:pt x="1600200" y="12008"/>
                </a:moveTo>
                <a:lnTo>
                  <a:pt x="1600200" y="10447"/>
                </a:lnTo>
                <a:lnTo>
                  <a:pt x="1587500" y="9412"/>
                </a:lnTo>
                <a:lnTo>
                  <a:pt x="1587500" y="11611"/>
                </a:lnTo>
                <a:lnTo>
                  <a:pt x="1597277" y="12856"/>
                </a:lnTo>
                <a:lnTo>
                  <a:pt x="1600200" y="12008"/>
                </a:lnTo>
                <a:close/>
              </a:path>
              <a:path w="3403600" h="64134">
                <a:moveTo>
                  <a:pt x="1600200" y="54004"/>
                </a:moveTo>
                <a:lnTo>
                  <a:pt x="1600200" y="13228"/>
                </a:lnTo>
                <a:lnTo>
                  <a:pt x="1597277" y="12856"/>
                </a:lnTo>
                <a:lnTo>
                  <a:pt x="1587500" y="15694"/>
                </a:lnTo>
                <a:lnTo>
                  <a:pt x="1587500" y="52652"/>
                </a:lnTo>
                <a:lnTo>
                  <a:pt x="1600200" y="54004"/>
                </a:lnTo>
                <a:close/>
              </a:path>
              <a:path w="3403600" h="64134">
                <a:moveTo>
                  <a:pt x="1612900" y="9511"/>
                </a:moveTo>
                <a:lnTo>
                  <a:pt x="1600200" y="10790"/>
                </a:lnTo>
                <a:lnTo>
                  <a:pt x="1601725" y="11708"/>
                </a:lnTo>
                <a:lnTo>
                  <a:pt x="1612900" y="9511"/>
                </a:lnTo>
                <a:close/>
              </a:path>
              <a:path w="3403600" h="64134">
                <a:moveTo>
                  <a:pt x="1638300" y="55131"/>
                </a:moveTo>
                <a:lnTo>
                  <a:pt x="1638300" y="13106"/>
                </a:lnTo>
                <a:lnTo>
                  <a:pt x="1625600" y="18020"/>
                </a:lnTo>
                <a:lnTo>
                  <a:pt x="1612900" y="18432"/>
                </a:lnTo>
                <a:lnTo>
                  <a:pt x="1601725" y="11708"/>
                </a:lnTo>
                <a:lnTo>
                  <a:pt x="1600200" y="12008"/>
                </a:lnTo>
                <a:lnTo>
                  <a:pt x="1600200" y="54551"/>
                </a:lnTo>
                <a:lnTo>
                  <a:pt x="1612900" y="54529"/>
                </a:lnTo>
                <a:lnTo>
                  <a:pt x="1612900" y="52324"/>
                </a:lnTo>
                <a:lnTo>
                  <a:pt x="1625600" y="50105"/>
                </a:lnTo>
                <a:lnTo>
                  <a:pt x="1638300" y="55131"/>
                </a:lnTo>
                <a:close/>
              </a:path>
              <a:path w="3403600" h="64134">
                <a:moveTo>
                  <a:pt x="1651000" y="18984"/>
                </a:moveTo>
                <a:lnTo>
                  <a:pt x="1651000" y="9991"/>
                </a:lnTo>
                <a:lnTo>
                  <a:pt x="1638300" y="3907"/>
                </a:lnTo>
                <a:lnTo>
                  <a:pt x="1638300" y="17254"/>
                </a:lnTo>
                <a:lnTo>
                  <a:pt x="1651000" y="18984"/>
                </a:lnTo>
                <a:close/>
              </a:path>
              <a:path w="3403600" h="64134">
                <a:moveTo>
                  <a:pt x="1651000" y="42129"/>
                </a:moveTo>
                <a:lnTo>
                  <a:pt x="1651000" y="18984"/>
                </a:lnTo>
                <a:lnTo>
                  <a:pt x="1638300" y="19187"/>
                </a:lnTo>
                <a:lnTo>
                  <a:pt x="1638300" y="40143"/>
                </a:lnTo>
                <a:lnTo>
                  <a:pt x="1651000" y="42129"/>
                </a:lnTo>
                <a:close/>
              </a:path>
              <a:path w="3403600" h="64134">
                <a:moveTo>
                  <a:pt x="1676400" y="15249"/>
                </a:moveTo>
                <a:lnTo>
                  <a:pt x="1676400" y="9368"/>
                </a:lnTo>
                <a:lnTo>
                  <a:pt x="1663700" y="7543"/>
                </a:lnTo>
                <a:lnTo>
                  <a:pt x="1663700" y="14955"/>
                </a:lnTo>
                <a:lnTo>
                  <a:pt x="1651000" y="14758"/>
                </a:lnTo>
                <a:lnTo>
                  <a:pt x="1651000" y="21291"/>
                </a:lnTo>
                <a:lnTo>
                  <a:pt x="1663700" y="15427"/>
                </a:lnTo>
                <a:lnTo>
                  <a:pt x="1676400" y="15249"/>
                </a:lnTo>
                <a:close/>
              </a:path>
              <a:path w="3403600" h="64134">
                <a:moveTo>
                  <a:pt x="1701800" y="36508"/>
                </a:moveTo>
                <a:lnTo>
                  <a:pt x="1701800" y="9516"/>
                </a:lnTo>
                <a:lnTo>
                  <a:pt x="1689100" y="4401"/>
                </a:lnTo>
                <a:lnTo>
                  <a:pt x="1689100" y="17344"/>
                </a:lnTo>
                <a:lnTo>
                  <a:pt x="1676400" y="20383"/>
                </a:lnTo>
                <a:lnTo>
                  <a:pt x="1651000" y="22320"/>
                </a:lnTo>
                <a:lnTo>
                  <a:pt x="1651000" y="53793"/>
                </a:lnTo>
                <a:lnTo>
                  <a:pt x="1663700" y="53146"/>
                </a:lnTo>
                <a:lnTo>
                  <a:pt x="1663700" y="48812"/>
                </a:lnTo>
                <a:lnTo>
                  <a:pt x="1676400" y="57169"/>
                </a:lnTo>
                <a:lnTo>
                  <a:pt x="1689100" y="49629"/>
                </a:lnTo>
                <a:lnTo>
                  <a:pt x="1701800" y="36508"/>
                </a:lnTo>
                <a:close/>
              </a:path>
              <a:path w="3403600" h="64134">
                <a:moveTo>
                  <a:pt x="1668146" y="5699"/>
                </a:moveTo>
                <a:lnTo>
                  <a:pt x="1663700" y="5231"/>
                </a:lnTo>
                <a:lnTo>
                  <a:pt x="1663700" y="7329"/>
                </a:lnTo>
                <a:lnTo>
                  <a:pt x="1668146" y="5699"/>
                </a:lnTo>
                <a:close/>
              </a:path>
              <a:path w="3403600" h="64134">
                <a:moveTo>
                  <a:pt x="1689100" y="15070"/>
                </a:moveTo>
                <a:lnTo>
                  <a:pt x="1689100" y="5223"/>
                </a:lnTo>
                <a:lnTo>
                  <a:pt x="1676400" y="2674"/>
                </a:lnTo>
                <a:lnTo>
                  <a:pt x="1668146" y="5699"/>
                </a:lnTo>
                <a:lnTo>
                  <a:pt x="1676400" y="6568"/>
                </a:lnTo>
                <a:lnTo>
                  <a:pt x="1676400" y="15249"/>
                </a:lnTo>
                <a:lnTo>
                  <a:pt x="1689100" y="15070"/>
                </a:lnTo>
                <a:close/>
              </a:path>
              <a:path w="3403600" h="64134">
                <a:moveTo>
                  <a:pt x="1752600" y="52203"/>
                </a:moveTo>
                <a:lnTo>
                  <a:pt x="1752600" y="17663"/>
                </a:lnTo>
                <a:lnTo>
                  <a:pt x="1739900" y="18834"/>
                </a:lnTo>
                <a:lnTo>
                  <a:pt x="1727200" y="17570"/>
                </a:lnTo>
                <a:lnTo>
                  <a:pt x="1727200" y="9796"/>
                </a:lnTo>
                <a:lnTo>
                  <a:pt x="1714500" y="6720"/>
                </a:lnTo>
                <a:lnTo>
                  <a:pt x="1701800" y="16754"/>
                </a:lnTo>
                <a:lnTo>
                  <a:pt x="1701800" y="55069"/>
                </a:lnTo>
                <a:lnTo>
                  <a:pt x="1714500" y="53051"/>
                </a:lnTo>
                <a:lnTo>
                  <a:pt x="1727200" y="48287"/>
                </a:lnTo>
                <a:lnTo>
                  <a:pt x="1739900" y="47444"/>
                </a:lnTo>
                <a:lnTo>
                  <a:pt x="1739900" y="55324"/>
                </a:lnTo>
                <a:lnTo>
                  <a:pt x="1752600" y="52203"/>
                </a:lnTo>
                <a:close/>
              </a:path>
              <a:path w="3403600" h="64134">
                <a:moveTo>
                  <a:pt x="1739900" y="55324"/>
                </a:moveTo>
                <a:lnTo>
                  <a:pt x="1739900" y="47444"/>
                </a:lnTo>
                <a:lnTo>
                  <a:pt x="1727200" y="54276"/>
                </a:lnTo>
                <a:lnTo>
                  <a:pt x="1739900" y="55324"/>
                </a:lnTo>
                <a:close/>
              </a:path>
              <a:path w="3403600" h="64134">
                <a:moveTo>
                  <a:pt x="1752600" y="13487"/>
                </a:moveTo>
                <a:lnTo>
                  <a:pt x="1752600" y="10008"/>
                </a:lnTo>
                <a:lnTo>
                  <a:pt x="1739900" y="8318"/>
                </a:lnTo>
                <a:lnTo>
                  <a:pt x="1739900" y="13471"/>
                </a:lnTo>
                <a:lnTo>
                  <a:pt x="1752600" y="13487"/>
                </a:lnTo>
                <a:close/>
              </a:path>
              <a:path w="3403600" h="64134">
                <a:moveTo>
                  <a:pt x="1828800" y="50219"/>
                </a:moveTo>
                <a:lnTo>
                  <a:pt x="1828800" y="8856"/>
                </a:lnTo>
                <a:lnTo>
                  <a:pt x="1816100" y="8583"/>
                </a:lnTo>
                <a:lnTo>
                  <a:pt x="1816100" y="17310"/>
                </a:lnTo>
                <a:lnTo>
                  <a:pt x="1803400" y="19737"/>
                </a:lnTo>
                <a:lnTo>
                  <a:pt x="1790700" y="17415"/>
                </a:lnTo>
                <a:lnTo>
                  <a:pt x="1790700" y="11892"/>
                </a:lnTo>
                <a:lnTo>
                  <a:pt x="1778000" y="15801"/>
                </a:lnTo>
                <a:lnTo>
                  <a:pt x="1765300" y="10566"/>
                </a:lnTo>
                <a:lnTo>
                  <a:pt x="1752600" y="6508"/>
                </a:lnTo>
                <a:lnTo>
                  <a:pt x="1752600" y="10008"/>
                </a:lnTo>
                <a:lnTo>
                  <a:pt x="1765300" y="11698"/>
                </a:lnTo>
                <a:lnTo>
                  <a:pt x="1765300" y="52652"/>
                </a:lnTo>
                <a:lnTo>
                  <a:pt x="1778000" y="41973"/>
                </a:lnTo>
                <a:lnTo>
                  <a:pt x="1778000" y="54479"/>
                </a:lnTo>
                <a:lnTo>
                  <a:pt x="1790700" y="52082"/>
                </a:lnTo>
                <a:lnTo>
                  <a:pt x="1803400" y="55350"/>
                </a:lnTo>
                <a:lnTo>
                  <a:pt x="1803400" y="54724"/>
                </a:lnTo>
                <a:lnTo>
                  <a:pt x="1816100" y="52312"/>
                </a:lnTo>
                <a:lnTo>
                  <a:pt x="1828800" y="50219"/>
                </a:lnTo>
                <a:close/>
              </a:path>
              <a:path w="3403600" h="64134">
                <a:moveTo>
                  <a:pt x="1765300" y="53910"/>
                </a:moveTo>
                <a:lnTo>
                  <a:pt x="1765300" y="11698"/>
                </a:lnTo>
                <a:lnTo>
                  <a:pt x="1752600" y="13487"/>
                </a:lnTo>
                <a:lnTo>
                  <a:pt x="1752600" y="54367"/>
                </a:lnTo>
                <a:lnTo>
                  <a:pt x="1765300" y="53910"/>
                </a:lnTo>
                <a:close/>
              </a:path>
              <a:path w="3403600" h="64134">
                <a:moveTo>
                  <a:pt x="1790700" y="7710"/>
                </a:moveTo>
                <a:lnTo>
                  <a:pt x="1790700" y="4578"/>
                </a:lnTo>
                <a:lnTo>
                  <a:pt x="1778000" y="5459"/>
                </a:lnTo>
                <a:lnTo>
                  <a:pt x="1790700" y="7710"/>
                </a:lnTo>
                <a:close/>
              </a:path>
              <a:path w="3403600" h="64134">
                <a:moveTo>
                  <a:pt x="1816100" y="10249"/>
                </a:moveTo>
                <a:lnTo>
                  <a:pt x="1803400" y="10980"/>
                </a:lnTo>
                <a:lnTo>
                  <a:pt x="1803400" y="12777"/>
                </a:lnTo>
                <a:lnTo>
                  <a:pt x="1816100" y="10249"/>
                </a:lnTo>
                <a:close/>
              </a:path>
              <a:path w="3403600" h="64134">
                <a:moveTo>
                  <a:pt x="1841500" y="5427"/>
                </a:moveTo>
                <a:lnTo>
                  <a:pt x="1828800" y="8610"/>
                </a:lnTo>
                <a:lnTo>
                  <a:pt x="1830441" y="9229"/>
                </a:lnTo>
                <a:lnTo>
                  <a:pt x="1841500" y="5427"/>
                </a:lnTo>
                <a:close/>
              </a:path>
              <a:path w="3403600" h="64134">
                <a:moveTo>
                  <a:pt x="1841500" y="34816"/>
                </a:moveTo>
                <a:lnTo>
                  <a:pt x="1841500" y="13400"/>
                </a:lnTo>
                <a:lnTo>
                  <a:pt x="1830441" y="9229"/>
                </a:lnTo>
                <a:lnTo>
                  <a:pt x="1828800" y="9793"/>
                </a:lnTo>
                <a:lnTo>
                  <a:pt x="1828800" y="35425"/>
                </a:lnTo>
                <a:lnTo>
                  <a:pt x="1841500" y="34816"/>
                </a:lnTo>
                <a:close/>
              </a:path>
              <a:path w="3403600" h="64134">
                <a:moveTo>
                  <a:pt x="1866900" y="47865"/>
                </a:moveTo>
                <a:lnTo>
                  <a:pt x="1866900" y="20137"/>
                </a:lnTo>
                <a:lnTo>
                  <a:pt x="1854200" y="17601"/>
                </a:lnTo>
                <a:lnTo>
                  <a:pt x="1854200" y="45562"/>
                </a:lnTo>
                <a:lnTo>
                  <a:pt x="1841500" y="48137"/>
                </a:lnTo>
                <a:lnTo>
                  <a:pt x="1841500" y="47209"/>
                </a:lnTo>
                <a:lnTo>
                  <a:pt x="1828800" y="40637"/>
                </a:lnTo>
                <a:lnTo>
                  <a:pt x="1828800" y="51754"/>
                </a:lnTo>
                <a:lnTo>
                  <a:pt x="1854200" y="51741"/>
                </a:lnTo>
                <a:lnTo>
                  <a:pt x="1866900" y="47865"/>
                </a:lnTo>
                <a:close/>
              </a:path>
              <a:path w="3403600" h="64134">
                <a:moveTo>
                  <a:pt x="1854200" y="41626"/>
                </a:moveTo>
                <a:lnTo>
                  <a:pt x="1854200" y="12653"/>
                </a:lnTo>
                <a:lnTo>
                  <a:pt x="1841500" y="16010"/>
                </a:lnTo>
                <a:lnTo>
                  <a:pt x="1841500" y="37364"/>
                </a:lnTo>
                <a:lnTo>
                  <a:pt x="1854200" y="41626"/>
                </a:lnTo>
                <a:close/>
              </a:path>
              <a:path w="3403600" h="64134">
                <a:moveTo>
                  <a:pt x="1879600" y="8853"/>
                </a:moveTo>
                <a:lnTo>
                  <a:pt x="1879600" y="6194"/>
                </a:lnTo>
                <a:lnTo>
                  <a:pt x="1866900" y="5839"/>
                </a:lnTo>
                <a:lnTo>
                  <a:pt x="1854200" y="8406"/>
                </a:lnTo>
                <a:lnTo>
                  <a:pt x="1854200" y="17601"/>
                </a:lnTo>
                <a:lnTo>
                  <a:pt x="1866900" y="9611"/>
                </a:lnTo>
                <a:lnTo>
                  <a:pt x="1866900" y="10750"/>
                </a:lnTo>
                <a:lnTo>
                  <a:pt x="1879600" y="8853"/>
                </a:lnTo>
                <a:close/>
              </a:path>
              <a:path w="3403600" h="64134">
                <a:moveTo>
                  <a:pt x="1879600" y="55162"/>
                </a:moveTo>
                <a:lnTo>
                  <a:pt x="1879600" y="12305"/>
                </a:lnTo>
                <a:lnTo>
                  <a:pt x="1866900" y="10750"/>
                </a:lnTo>
                <a:lnTo>
                  <a:pt x="1866900" y="53277"/>
                </a:lnTo>
                <a:lnTo>
                  <a:pt x="1879600" y="55162"/>
                </a:lnTo>
                <a:close/>
              </a:path>
              <a:path w="3403600" h="64134">
                <a:moveTo>
                  <a:pt x="1892300" y="45467"/>
                </a:moveTo>
                <a:lnTo>
                  <a:pt x="1892300" y="18117"/>
                </a:lnTo>
                <a:lnTo>
                  <a:pt x="1879600" y="19829"/>
                </a:lnTo>
                <a:lnTo>
                  <a:pt x="1879600" y="39961"/>
                </a:lnTo>
                <a:lnTo>
                  <a:pt x="1892300" y="45467"/>
                </a:lnTo>
                <a:close/>
              </a:path>
              <a:path w="3403600" h="64134">
                <a:moveTo>
                  <a:pt x="1905000" y="54620"/>
                </a:moveTo>
                <a:lnTo>
                  <a:pt x="1905000" y="52082"/>
                </a:lnTo>
                <a:lnTo>
                  <a:pt x="1892300" y="44614"/>
                </a:lnTo>
                <a:lnTo>
                  <a:pt x="1892300" y="50011"/>
                </a:lnTo>
                <a:lnTo>
                  <a:pt x="1879600" y="39961"/>
                </a:lnTo>
                <a:lnTo>
                  <a:pt x="1879600" y="52999"/>
                </a:lnTo>
                <a:lnTo>
                  <a:pt x="1892300" y="53872"/>
                </a:lnTo>
                <a:lnTo>
                  <a:pt x="1905000" y="54620"/>
                </a:lnTo>
                <a:close/>
              </a:path>
              <a:path w="3403600" h="64134">
                <a:moveTo>
                  <a:pt x="1905000" y="8470"/>
                </a:moveTo>
                <a:lnTo>
                  <a:pt x="1905000" y="4645"/>
                </a:lnTo>
                <a:lnTo>
                  <a:pt x="1892300" y="5218"/>
                </a:lnTo>
                <a:lnTo>
                  <a:pt x="1905000" y="8470"/>
                </a:lnTo>
                <a:close/>
              </a:path>
              <a:path w="3403600" h="64134">
                <a:moveTo>
                  <a:pt x="1955800" y="55010"/>
                </a:moveTo>
                <a:lnTo>
                  <a:pt x="1955800" y="17940"/>
                </a:lnTo>
                <a:lnTo>
                  <a:pt x="1944918" y="15982"/>
                </a:lnTo>
                <a:lnTo>
                  <a:pt x="1943100" y="16187"/>
                </a:lnTo>
                <a:lnTo>
                  <a:pt x="1943100" y="15654"/>
                </a:lnTo>
                <a:lnTo>
                  <a:pt x="1932500" y="10328"/>
                </a:lnTo>
                <a:lnTo>
                  <a:pt x="1930400" y="10557"/>
                </a:lnTo>
                <a:lnTo>
                  <a:pt x="1917700" y="12310"/>
                </a:lnTo>
                <a:lnTo>
                  <a:pt x="1917700" y="14334"/>
                </a:lnTo>
                <a:lnTo>
                  <a:pt x="1905000" y="15048"/>
                </a:lnTo>
                <a:lnTo>
                  <a:pt x="1892300" y="13787"/>
                </a:lnTo>
                <a:lnTo>
                  <a:pt x="1892300" y="22258"/>
                </a:lnTo>
                <a:lnTo>
                  <a:pt x="1905000" y="15351"/>
                </a:lnTo>
                <a:lnTo>
                  <a:pt x="1905000" y="49117"/>
                </a:lnTo>
                <a:lnTo>
                  <a:pt x="1930400" y="42386"/>
                </a:lnTo>
                <a:lnTo>
                  <a:pt x="1930400" y="54144"/>
                </a:lnTo>
                <a:lnTo>
                  <a:pt x="1943100" y="52324"/>
                </a:lnTo>
                <a:lnTo>
                  <a:pt x="1955800" y="55010"/>
                </a:lnTo>
                <a:close/>
              </a:path>
              <a:path w="3403600" h="64134">
                <a:moveTo>
                  <a:pt x="1905000" y="45779"/>
                </a:moveTo>
                <a:lnTo>
                  <a:pt x="1905000" y="18839"/>
                </a:lnTo>
                <a:lnTo>
                  <a:pt x="1892300" y="22281"/>
                </a:lnTo>
                <a:lnTo>
                  <a:pt x="1892300" y="43453"/>
                </a:lnTo>
                <a:lnTo>
                  <a:pt x="1905000" y="45779"/>
                </a:lnTo>
                <a:close/>
              </a:path>
              <a:path w="3403600" h="64134">
                <a:moveTo>
                  <a:pt x="1930400" y="54144"/>
                </a:moveTo>
                <a:lnTo>
                  <a:pt x="1930400" y="42386"/>
                </a:lnTo>
                <a:lnTo>
                  <a:pt x="1917700" y="50827"/>
                </a:lnTo>
                <a:lnTo>
                  <a:pt x="1917700" y="51360"/>
                </a:lnTo>
                <a:lnTo>
                  <a:pt x="1905000" y="53299"/>
                </a:lnTo>
                <a:lnTo>
                  <a:pt x="1917700" y="55964"/>
                </a:lnTo>
                <a:lnTo>
                  <a:pt x="1930400" y="54144"/>
                </a:lnTo>
                <a:close/>
              </a:path>
              <a:path w="3403600" h="64134">
                <a:moveTo>
                  <a:pt x="1943100" y="9169"/>
                </a:moveTo>
                <a:lnTo>
                  <a:pt x="1943100" y="7450"/>
                </a:lnTo>
                <a:lnTo>
                  <a:pt x="1930400" y="4705"/>
                </a:lnTo>
                <a:lnTo>
                  <a:pt x="1930400" y="9272"/>
                </a:lnTo>
                <a:lnTo>
                  <a:pt x="1932500" y="10328"/>
                </a:lnTo>
                <a:lnTo>
                  <a:pt x="1943100" y="9169"/>
                </a:lnTo>
                <a:close/>
              </a:path>
              <a:path w="3403600" h="64134">
                <a:moveTo>
                  <a:pt x="1955800" y="14751"/>
                </a:moveTo>
                <a:lnTo>
                  <a:pt x="1955800" y="12284"/>
                </a:lnTo>
                <a:lnTo>
                  <a:pt x="1943100" y="12691"/>
                </a:lnTo>
                <a:lnTo>
                  <a:pt x="1943100" y="15654"/>
                </a:lnTo>
                <a:lnTo>
                  <a:pt x="1944918" y="15982"/>
                </a:lnTo>
                <a:lnTo>
                  <a:pt x="1955800" y="14751"/>
                </a:lnTo>
                <a:close/>
              </a:path>
              <a:path w="3403600" h="64134">
                <a:moveTo>
                  <a:pt x="1981200" y="7216"/>
                </a:moveTo>
                <a:lnTo>
                  <a:pt x="1981200" y="6156"/>
                </a:lnTo>
                <a:lnTo>
                  <a:pt x="1968500" y="3856"/>
                </a:lnTo>
                <a:lnTo>
                  <a:pt x="1955800" y="4748"/>
                </a:lnTo>
                <a:lnTo>
                  <a:pt x="1955800" y="48233"/>
                </a:lnTo>
                <a:lnTo>
                  <a:pt x="1968500" y="45901"/>
                </a:lnTo>
                <a:lnTo>
                  <a:pt x="1968500" y="13587"/>
                </a:lnTo>
                <a:lnTo>
                  <a:pt x="1981200" y="7216"/>
                </a:lnTo>
                <a:close/>
              </a:path>
              <a:path w="3403600" h="64134">
                <a:moveTo>
                  <a:pt x="1981200" y="54992"/>
                </a:moveTo>
                <a:lnTo>
                  <a:pt x="1981200" y="47938"/>
                </a:lnTo>
                <a:lnTo>
                  <a:pt x="1955800" y="51654"/>
                </a:lnTo>
                <a:lnTo>
                  <a:pt x="1981200" y="54992"/>
                </a:lnTo>
                <a:close/>
              </a:path>
              <a:path w="3403600" h="64134">
                <a:moveTo>
                  <a:pt x="1971221" y="15126"/>
                </a:moveTo>
                <a:lnTo>
                  <a:pt x="1968500" y="15593"/>
                </a:lnTo>
                <a:lnTo>
                  <a:pt x="1968500" y="16454"/>
                </a:lnTo>
                <a:lnTo>
                  <a:pt x="1971221" y="15126"/>
                </a:lnTo>
                <a:close/>
              </a:path>
              <a:path w="3403600" h="64134">
                <a:moveTo>
                  <a:pt x="2006600" y="50931"/>
                </a:moveTo>
                <a:lnTo>
                  <a:pt x="2006600" y="17486"/>
                </a:lnTo>
                <a:lnTo>
                  <a:pt x="1993900" y="18960"/>
                </a:lnTo>
                <a:lnTo>
                  <a:pt x="1968500" y="16454"/>
                </a:lnTo>
                <a:lnTo>
                  <a:pt x="1968500" y="45901"/>
                </a:lnTo>
                <a:lnTo>
                  <a:pt x="1981200" y="47938"/>
                </a:lnTo>
                <a:lnTo>
                  <a:pt x="1981200" y="54992"/>
                </a:lnTo>
                <a:lnTo>
                  <a:pt x="1993900" y="55839"/>
                </a:lnTo>
                <a:lnTo>
                  <a:pt x="1993900" y="52082"/>
                </a:lnTo>
                <a:lnTo>
                  <a:pt x="2006600" y="50931"/>
                </a:lnTo>
                <a:close/>
              </a:path>
              <a:path w="3403600" h="64134">
                <a:moveTo>
                  <a:pt x="1981200" y="13411"/>
                </a:moveTo>
                <a:lnTo>
                  <a:pt x="1981200" y="10257"/>
                </a:lnTo>
                <a:lnTo>
                  <a:pt x="1971221" y="15126"/>
                </a:lnTo>
                <a:lnTo>
                  <a:pt x="1981200" y="13411"/>
                </a:lnTo>
                <a:close/>
              </a:path>
              <a:path w="3403600" h="64134">
                <a:moveTo>
                  <a:pt x="2032000" y="23148"/>
                </a:moveTo>
                <a:lnTo>
                  <a:pt x="2032000" y="16385"/>
                </a:lnTo>
                <a:lnTo>
                  <a:pt x="2019300" y="12120"/>
                </a:lnTo>
                <a:lnTo>
                  <a:pt x="2006600" y="8602"/>
                </a:lnTo>
                <a:lnTo>
                  <a:pt x="2006600" y="53786"/>
                </a:lnTo>
                <a:lnTo>
                  <a:pt x="2019300" y="55133"/>
                </a:lnTo>
                <a:lnTo>
                  <a:pt x="2019300" y="21923"/>
                </a:lnTo>
                <a:lnTo>
                  <a:pt x="2032000" y="23148"/>
                </a:lnTo>
                <a:close/>
              </a:path>
              <a:path w="3403600" h="64134">
                <a:moveTo>
                  <a:pt x="2032000" y="50842"/>
                </a:moveTo>
                <a:lnTo>
                  <a:pt x="2032000" y="30105"/>
                </a:lnTo>
                <a:lnTo>
                  <a:pt x="2019300" y="32273"/>
                </a:lnTo>
                <a:lnTo>
                  <a:pt x="2019300" y="52420"/>
                </a:lnTo>
                <a:lnTo>
                  <a:pt x="2032000" y="50842"/>
                </a:lnTo>
                <a:close/>
              </a:path>
              <a:path w="3403600" h="64134">
                <a:moveTo>
                  <a:pt x="2044700" y="55801"/>
                </a:moveTo>
                <a:lnTo>
                  <a:pt x="2044700" y="7471"/>
                </a:lnTo>
                <a:lnTo>
                  <a:pt x="2032000" y="11854"/>
                </a:lnTo>
                <a:lnTo>
                  <a:pt x="2032000" y="55961"/>
                </a:lnTo>
                <a:lnTo>
                  <a:pt x="2044700" y="55801"/>
                </a:lnTo>
                <a:close/>
              </a:path>
              <a:path w="3403600" h="64134">
                <a:moveTo>
                  <a:pt x="2070100" y="52387"/>
                </a:moveTo>
                <a:lnTo>
                  <a:pt x="2070100" y="11245"/>
                </a:lnTo>
                <a:lnTo>
                  <a:pt x="2057400" y="19420"/>
                </a:lnTo>
                <a:lnTo>
                  <a:pt x="2044700" y="14077"/>
                </a:lnTo>
                <a:lnTo>
                  <a:pt x="2044700" y="53890"/>
                </a:lnTo>
                <a:lnTo>
                  <a:pt x="2057400" y="52121"/>
                </a:lnTo>
                <a:lnTo>
                  <a:pt x="2070100" y="52387"/>
                </a:lnTo>
                <a:close/>
              </a:path>
              <a:path w="3403600" h="64134">
                <a:moveTo>
                  <a:pt x="2095500" y="56996"/>
                </a:moveTo>
                <a:lnTo>
                  <a:pt x="2095500" y="11362"/>
                </a:lnTo>
                <a:lnTo>
                  <a:pt x="2082800" y="9652"/>
                </a:lnTo>
                <a:lnTo>
                  <a:pt x="2070100" y="7704"/>
                </a:lnTo>
                <a:lnTo>
                  <a:pt x="2070100" y="11046"/>
                </a:lnTo>
                <a:lnTo>
                  <a:pt x="2082800" y="15732"/>
                </a:lnTo>
                <a:lnTo>
                  <a:pt x="2082800" y="46151"/>
                </a:lnTo>
                <a:lnTo>
                  <a:pt x="2095500" y="56996"/>
                </a:lnTo>
                <a:close/>
              </a:path>
              <a:path w="3403600" h="64134">
                <a:moveTo>
                  <a:pt x="2082800" y="46151"/>
                </a:moveTo>
                <a:lnTo>
                  <a:pt x="2082800" y="15732"/>
                </a:lnTo>
                <a:lnTo>
                  <a:pt x="2070100" y="19091"/>
                </a:lnTo>
                <a:lnTo>
                  <a:pt x="2070100" y="47028"/>
                </a:lnTo>
                <a:lnTo>
                  <a:pt x="2082800" y="46151"/>
                </a:lnTo>
                <a:close/>
              </a:path>
              <a:path w="3403600" h="64134">
                <a:moveTo>
                  <a:pt x="2095500" y="11362"/>
                </a:moveTo>
                <a:lnTo>
                  <a:pt x="2095500" y="3641"/>
                </a:lnTo>
                <a:lnTo>
                  <a:pt x="2082800" y="5808"/>
                </a:lnTo>
                <a:lnTo>
                  <a:pt x="2082800" y="7101"/>
                </a:lnTo>
                <a:lnTo>
                  <a:pt x="2095500" y="11362"/>
                </a:lnTo>
                <a:close/>
              </a:path>
              <a:path w="3403600" h="64134">
                <a:moveTo>
                  <a:pt x="2108200" y="19116"/>
                </a:moveTo>
                <a:lnTo>
                  <a:pt x="2108200" y="6987"/>
                </a:lnTo>
                <a:lnTo>
                  <a:pt x="2095500" y="8394"/>
                </a:lnTo>
                <a:lnTo>
                  <a:pt x="2108200" y="19116"/>
                </a:lnTo>
                <a:close/>
              </a:path>
              <a:path w="3403600" h="64134">
                <a:moveTo>
                  <a:pt x="2108200" y="30331"/>
                </a:moveTo>
                <a:lnTo>
                  <a:pt x="2108200" y="21420"/>
                </a:lnTo>
                <a:lnTo>
                  <a:pt x="2095500" y="12594"/>
                </a:lnTo>
                <a:lnTo>
                  <a:pt x="2095500" y="39420"/>
                </a:lnTo>
                <a:lnTo>
                  <a:pt x="2108200" y="30331"/>
                </a:lnTo>
                <a:close/>
              </a:path>
              <a:path w="3403600" h="64134">
                <a:moveTo>
                  <a:pt x="2120900" y="7719"/>
                </a:moveTo>
                <a:lnTo>
                  <a:pt x="2120900" y="1826"/>
                </a:lnTo>
                <a:lnTo>
                  <a:pt x="2108200" y="5010"/>
                </a:lnTo>
                <a:lnTo>
                  <a:pt x="2120900" y="7719"/>
                </a:lnTo>
                <a:close/>
              </a:path>
              <a:path w="3403600" h="64134">
                <a:moveTo>
                  <a:pt x="2120900" y="59359"/>
                </a:moveTo>
                <a:lnTo>
                  <a:pt x="2120900" y="8507"/>
                </a:lnTo>
                <a:lnTo>
                  <a:pt x="2108200" y="12086"/>
                </a:lnTo>
                <a:lnTo>
                  <a:pt x="2108200" y="51436"/>
                </a:lnTo>
                <a:lnTo>
                  <a:pt x="2120900" y="59359"/>
                </a:lnTo>
                <a:close/>
              </a:path>
              <a:path w="3403600" h="64134">
                <a:moveTo>
                  <a:pt x="2159000" y="9725"/>
                </a:moveTo>
                <a:lnTo>
                  <a:pt x="2133600" y="9962"/>
                </a:lnTo>
                <a:lnTo>
                  <a:pt x="2120900" y="11762"/>
                </a:lnTo>
                <a:lnTo>
                  <a:pt x="2120900" y="51245"/>
                </a:lnTo>
                <a:lnTo>
                  <a:pt x="2133600" y="51903"/>
                </a:lnTo>
                <a:lnTo>
                  <a:pt x="2133600" y="12424"/>
                </a:lnTo>
                <a:lnTo>
                  <a:pt x="2146300" y="19221"/>
                </a:lnTo>
                <a:lnTo>
                  <a:pt x="2146300" y="11968"/>
                </a:lnTo>
                <a:lnTo>
                  <a:pt x="2159000" y="9725"/>
                </a:lnTo>
                <a:close/>
              </a:path>
              <a:path w="3403600" h="64134">
                <a:moveTo>
                  <a:pt x="2146300" y="49928"/>
                </a:moveTo>
                <a:lnTo>
                  <a:pt x="2146300" y="19221"/>
                </a:lnTo>
                <a:lnTo>
                  <a:pt x="2133600" y="19111"/>
                </a:lnTo>
                <a:lnTo>
                  <a:pt x="2133600" y="48280"/>
                </a:lnTo>
                <a:lnTo>
                  <a:pt x="2146300" y="49928"/>
                </a:lnTo>
                <a:close/>
              </a:path>
              <a:path w="3403600" h="64134">
                <a:moveTo>
                  <a:pt x="2159000" y="55010"/>
                </a:moveTo>
                <a:lnTo>
                  <a:pt x="2146300" y="54133"/>
                </a:lnTo>
                <a:lnTo>
                  <a:pt x="2146300" y="51579"/>
                </a:lnTo>
                <a:lnTo>
                  <a:pt x="2133600" y="51581"/>
                </a:lnTo>
                <a:lnTo>
                  <a:pt x="2133600" y="53598"/>
                </a:lnTo>
                <a:lnTo>
                  <a:pt x="2146300" y="55058"/>
                </a:lnTo>
                <a:lnTo>
                  <a:pt x="2159000" y="55010"/>
                </a:lnTo>
                <a:close/>
              </a:path>
              <a:path w="3403600" h="64134">
                <a:moveTo>
                  <a:pt x="2159000" y="4554"/>
                </a:moveTo>
                <a:lnTo>
                  <a:pt x="2146300" y="3669"/>
                </a:lnTo>
                <a:lnTo>
                  <a:pt x="2146300" y="6468"/>
                </a:lnTo>
                <a:lnTo>
                  <a:pt x="2159000" y="4554"/>
                </a:lnTo>
                <a:close/>
              </a:path>
              <a:path w="3403600" h="64134">
                <a:moveTo>
                  <a:pt x="2159000" y="38077"/>
                </a:moveTo>
                <a:lnTo>
                  <a:pt x="2159000" y="14895"/>
                </a:lnTo>
                <a:lnTo>
                  <a:pt x="2146300" y="19079"/>
                </a:lnTo>
                <a:lnTo>
                  <a:pt x="2146300" y="37292"/>
                </a:lnTo>
                <a:lnTo>
                  <a:pt x="2159000" y="38077"/>
                </a:lnTo>
                <a:close/>
              </a:path>
              <a:path w="3403600" h="64134">
                <a:moveTo>
                  <a:pt x="2184400" y="10789"/>
                </a:moveTo>
                <a:lnTo>
                  <a:pt x="2171700" y="4655"/>
                </a:lnTo>
                <a:lnTo>
                  <a:pt x="2159000" y="8055"/>
                </a:lnTo>
                <a:lnTo>
                  <a:pt x="2159000" y="38077"/>
                </a:lnTo>
                <a:lnTo>
                  <a:pt x="2146300" y="37292"/>
                </a:lnTo>
                <a:lnTo>
                  <a:pt x="2146300" y="49611"/>
                </a:lnTo>
                <a:lnTo>
                  <a:pt x="2159000" y="49307"/>
                </a:lnTo>
                <a:lnTo>
                  <a:pt x="2171700" y="46758"/>
                </a:lnTo>
                <a:lnTo>
                  <a:pt x="2171700" y="14287"/>
                </a:lnTo>
                <a:lnTo>
                  <a:pt x="2184400" y="10789"/>
                </a:lnTo>
                <a:close/>
              </a:path>
              <a:path w="3403600" h="64134">
                <a:moveTo>
                  <a:pt x="2197100" y="46369"/>
                </a:moveTo>
                <a:lnTo>
                  <a:pt x="2197100" y="20278"/>
                </a:lnTo>
                <a:lnTo>
                  <a:pt x="2171700" y="14287"/>
                </a:lnTo>
                <a:lnTo>
                  <a:pt x="2171700" y="38254"/>
                </a:lnTo>
                <a:lnTo>
                  <a:pt x="2184400" y="37405"/>
                </a:lnTo>
                <a:lnTo>
                  <a:pt x="2184400" y="44884"/>
                </a:lnTo>
                <a:lnTo>
                  <a:pt x="2197100" y="46369"/>
                </a:lnTo>
                <a:close/>
              </a:path>
              <a:path w="3403600" h="64134">
                <a:moveTo>
                  <a:pt x="2197100" y="51202"/>
                </a:moveTo>
                <a:lnTo>
                  <a:pt x="2197100" y="46369"/>
                </a:lnTo>
                <a:lnTo>
                  <a:pt x="2184400" y="48926"/>
                </a:lnTo>
                <a:lnTo>
                  <a:pt x="2184400" y="46950"/>
                </a:lnTo>
                <a:lnTo>
                  <a:pt x="2171700" y="42414"/>
                </a:lnTo>
                <a:lnTo>
                  <a:pt x="2171700" y="53234"/>
                </a:lnTo>
                <a:lnTo>
                  <a:pt x="2184400" y="55162"/>
                </a:lnTo>
                <a:lnTo>
                  <a:pt x="2197100" y="51202"/>
                </a:lnTo>
                <a:close/>
              </a:path>
              <a:path w="3403600" h="64134">
                <a:moveTo>
                  <a:pt x="2209800" y="17589"/>
                </a:moveTo>
                <a:lnTo>
                  <a:pt x="2209800" y="16612"/>
                </a:lnTo>
                <a:lnTo>
                  <a:pt x="2197100" y="16431"/>
                </a:lnTo>
                <a:lnTo>
                  <a:pt x="2197100" y="18204"/>
                </a:lnTo>
                <a:lnTo>
                  <a:pt x="2209800" y="17589"/>
                </a:lnTo>
                <a:close/>
              </a:path>
              <a:path w="3403600" h="64134">
                <a:moveTo>
                  <a:pt x="2209800" y="39649"/>
                </a:moveTo>
                <a:lnTo>
                  <a:pt x="2209800" y="24572"/>
                </a:lnTo>
                <a:lnTo>
                  <a:pt x="2197100" y="23755"/>
                </a:lnTo>
                <a:lnTo>
                  <a:pt x="2197100" y="38252"/>
                </a:lnTo>
                <a:lnTo>
                  <a:pt x="2209800" y="39649"/>
                </a:lnTo>
                <a:close/>
              </a:path>
              <a:path w="3403600" h="64134">
                <a:moveTo>
                  <a:pt x="2222500" y="52425"/>
                </a:moveTo>
                <a:lnTo>
                  <a:pt x="2222500" y="15923"/>
                </a:lnTo>
                <a:lnTo>
                  <a:pt x="2209800" y="20012"/>
                </a:lnTo>
                <a:lnTo>
                  <a:pt x="2209800" y="40640"/>
                </a:lnTo>
                <a:lnTo>
                  <a:pt x="2197100" y="38252"/>
                </a:lnTo>
                <a:lnTo>
                  <a:pt x="2197100" y="54113"/>
                </a:lnTo>
                <a:lnTo>
                  <a:pt x="2222500" y="52425"/>
                </a:lnTo>
                <a:close/>
              </a:path>
              <a:path w="3403600" h="64134">
                <a:moveTo>
                  <a:pt x="2260600" y="11594"/>
                </a:moveTo>
                <a:lnTo>
                  <a:pt x="2247900" y="8351"/>
                </a:lnTo>
                <a:lnTo>
                  <a:pt x="2235200" y="8247"/>
                </a:lnTo>
                <a:lnTo>
                  <a:pt x="2235200" y="11550"/>
                </a:lnTo>
                <a:lnTo>
                  <a:pt x="2222500" y="8994"/>
                </a:lnTo>
                <a:lnTo>
                  <a:pt x="2222500" y="56233"/>
                </a:lnTo>
                <a:lnTo>
                  <a:pt x="2235200" y="55091"/>
                </a:lnTo>
                <a:lnTo>
                  <a:pt x="2247900" y="51504"/>
                </a:lnTo>
                <a:lnTo>
                  <a:pt x="2247900" y="17710"/>
                </a:lnTo>
                <a:lnTo>
                  <a:pt x="2260600" y="11594"/>
                </a:lnTo>
                <a:close/>
              </a:path>
              <a:path w="3403600" h="64134">
                <a:moveTo>
                  <a:pt x="2273300" y="22898"/>
                </a:moveTo>
                <a:lnTo>
                  <a:pt x="2273300" y="15743"/>
                </a:lnTo>
                <a:lnTo>
                  <a:pt x="2260600" y="18609"/>
                </a:lnTo>
                <a:lnTo>
                  <a:pt x="2247900" y="17710"/>
                </a:lnTo>
                <a:lnTo>
                  <a:pt x="2247900" y="47252"/>
                </a:lnTo>
                <a:lnTo>
                  <a:pt x="2260600" y="48945"/>
                </a:lnTo>
                <a:lnTo>
                  <a:pt x="2260600" y="25209"/>
                </a:lnTo>
                <a:lnTo>
                  <a:pt x="2273300" y="22898"/>
                </a:lnTo>
                <a:close/>
              </a:path>
              <a:path w="3403600" h="64134">
                <a:moveTo>
                  <a:pt x="2260600" y="54754"/>
                </a:moveTo>
                <a:lnTo>
                  <a:pt x="2260600" y="50242"/>
                </a:lnTo>
                <a:lnTo>
                  <a:pt x="2247900" y="52462"/>
                </a:lnTo>
                <a:lnTo>
                  <a:pt x="2260600" y="54754"/>
                </a:lnTo>
                <a:close/>
              </a:path>
              <a:path w="3403600" h="64134">
                <a:moveTo>
                  <a:pt x="2298700" y="55655"/>
                </a:moveTo>
                <a:lnTo>
                  <a:pt x="2298700" y="19135"/>
                </a:lnTo>
                <a:lnTo>
                  <a:pt x="2286000" y="18926"/>
                </a:lnTo>
                <a:lnTo>
                  <a:pt x="2286000" y="12259"/>
                </a:lnTo>
                <a:lnTo>
                  <a:pt x="2273300" y="11625"/>
                </a:lnTo>
                <a:lnTo>
                  <a:pt x="2273300" y="27672"/>
                </a:lnTo>
                <a:lnTo>
                  <a:pt x="2260600" y="27145"/>
                </a:lnTo>
                <a:lnTo>
                  <a:pt x="2260600" y="51152"/>
                </a:lnTo>
                <a:lnTo>
                  <a:pt x="2273300" y="51968"/>
                </a:lnTo>
                <a:lnTo>
                  <a:pt x="2298700" y="55655"/>
                </a:lnTo>
                <a:close/>
              </a:path>
              <a:path w="3403600" h="64134">
                <a:moveTo>
                  <a:pt x="2286000" y="12259"/>
                </a:moveTo>
                <a:lnTo>
                  <a:pt x="2286000" y="7503"/>
                </a:lnTo>
                <a:lnTo>
                  <a:pt x="2273300" y="4135"/>
                </a:lnTo>
                <a:lnTo>
                  <a:pt x="2273300" y="11625"/>
                </a:lnTo>
                <a:lnTo>
                  <a:pt x="2286000" y="12259"/>
                </a:lnTo>
                <a:close/>
              </a:path>
              <a:path w="3403600" h="64134">
                <a:moveTo>
                  <a:pt x="2298700" y="17871"/>
                </a:moveTo>
                <a:lnTo>
                  <a:pt x="2298700" y="8022"/>
                </a:lnTo>
                <a:lnTo>
                  <a:pt x="2286000" y="10561"/>
                </a:lnTo>
                <a:lnTo>
                  <a:pt x="2286000" y="18926"/>
                </a:lnTo>
                <a:lnTo>
                  <a:pt x="2298700" y="17871"/>
                </a:lnTo>
                <a:close/>
              </a:path>
              <a:path w="3403600" h="64134">
                <a:moveTo>
                  <a:pt x="2311400" y="30625"/>
                </a:moveTo>
                <a:lnTo>
                  <a:pt x="2311400" y="11905"/>
                </a:lnTo>
                <a:lnTo>
                  <a:pt x="2298700" y="10954"/>
                </a:lnTo>
                <a:lnTo>
                  <a:pt x="2298700" y="31322"/>
                </a:lnTo>
                <a:lnTo>
                  <a:pt x="2311400" y="30625"/>
                </a:lnTo>
                <a:close/>
              </a:path>
              <a:path w="3403600" h="64134">
                <a:moveTo>
                  <a:pt x="2311400" y="34417"/>
                </a:moveTo>
                <a:lnTo>
                  <a:pt x="2311400" y="32386"/>
                </a:lnTo>
                <a:lnTo>
                  <a:pt x="2298700" y="32979"/>
                </a:lnTo>
                <a:lnTo>
                  <a:pt x="2311400" y="34417"/>
                </a:lnTo>
                <a:close/>
              </a:path>
              <a:path w="3403600" h="64134">
                <a:moveTo>
                  <a:pt x="2336800" y="52132"/>
                </a:moveTo>
                <a:lnTo>
                  <a:pt x="2336800" y="14363"/>
                </a:lnTo>
                <a:lnTo>
                  <a:pt x="2324100" y="10921"/>
                </a:lnTo>
                <a:lnTo>
                  <a:pt x="2324100" y="18051"/>
                </a:lnTo>
                <a:lnTo>
                  <a:pt x="2311400" y="19876"/>
                </a:lnTo>
                <a:lnTo>
                  <a:pt x="2311400" y="55808"/>
                </a:lnTo>
                <a:lnTo>
                  <a:pt x="2324100" y="49314"/>
                </a:lnTo>
                <a:lnTo>
                  <a:pt x="2336800" y="52132"/>
                </a:lnTo>
                <a:close/>
              </a:path>
              <a:path w="3403600" h="64134">
                <a:moveTo>
                  <a:pt x="2349500" y="33033"/>
                </a:moveTo>
                <a:lnTo>
                  <a:pt x="2349500" y="7672"/>
                </a:lnTo>
                <a:lnTo>
                  <a:pt x="2336800" y="3173"/>
                </a:lnTo>
                <a:lnTo>
                  <a:pt x="2336800" y="31094"/>
                </a:lnTo>
                <a:lnTo>
                  <a:pt x="2349500" y="33033"/>
                </a:lnTo>
                <a:close/>
              </a:path>
              <a:path w="3403600" h="64134">
                <a:moveTo>
                  <a:pt x="2349500" y="45296"/>
                </a:moveTo>
                <a:lnTo>
                  <a:pt x="2349500" y="33033"/>
                </a:lnTo>
                <a:lnTo>
                  <a:pt x="2336800" y="32254"/>
                </a:lnTo>
                <a:lnTo>
                  <a:pt x="2336800" y="46569"/>
                </a:lnTo>
                <a:lnTo>
                  <a:pt x="2349500" y="45296"/>
                </a:lnTo>
                <a:close/>
              </a:path>
              <a:path w="3403600" h="64134">
                <a:moveTo>
                  <a:pt x="2349500" y="45296"/>
                </a:moveTo>
                <a:lnTo>
                  <a:pt x="2336800" y="46569"/>
                </a:lnTo>
                <a:lnTo>
                  <a:pt x="2336800" y="48599"/>
                </a:lnTo>
                <a:lnTo>
                  <a:pt x="2349500" y="45296"/>
                </a:lnTo>
                <a:close/>
              </a:path>
              <a:path w="3403600" h="64134">
                <a:moveTo>
                  <a:pt x="2413000" y="50219"/>
                </a:moveTo>
                <a:lnTo>
                  <a:pt x="2413000" y="12008"/>
                </a:lnTo>
                <a:lnTo>
                  <a:pt x="2387600" y="15694"/>
                </a:lnTo>
                <a:lnTo>
                  <a:pt x="2387600" y="15063"/>
                </a:lnTo>
                <a:lnTo>
                  <a:pt x="2374900" y="20076"/>
                </a:lnTo>
                <a:lnTo>
                  <a:pt x="2349500" y="18356"/>
                </a:lnTo>
                <a:lnTo>
                  <a:pt x="2349500" y="45296"/>
                </a:lnTo>
                <a:lnTo>
                  <a:pt x="2336800" y="48599"/>
                </a:lnTo>
                <a:lnTo>
                  <a:pt x="2336800" y="55248"/>
                </a:lnTo>
                <a:lnTo>
                  <a:pt x="2349500" y="49649"/>
                </a:lnTo>
                <a:lnTo>
                  <a:pt x="2374900" y="54742"/>
                </a:lnTo>
                <a:lnTo>
                  <a:pt x="2374900" y="46075"/>
                </a:lnTo>
                <a:lnTo>
                  <a:pt x="2387600" y="49048"/>
                </a:lnTo>
                <a:lnTo>
                  <a:pt x="2400300" y="52652"/>
                </a:lnTo>
                <a:lnTo>
                  <a:pt x="2400300" y="54004"/>
                </a:lnTo>
                <a:lnTo>
                  <a:pt x="2413000" y="50219"/>
                </a:lnTo>
                <a:close/>
              </a:path>
              <a:path w="3403600" h="64134">
                <a:moveTo>
                  <a:pt x="2362200" y="6513"/>
                </a:moveTo>
                <a:lnTo>
                  <a:pt x="2349500" y="9989"/>
                </a:lnTo>
                <a:lnTo>
                  <a:pt x="2349500" y="18356"/>
                </a:lnTo>
                <a:lnTo>
                  <a:pt x="2362200" y="6513"/>
                </a:lnTo>
                <a:close/>
              </a:path>
              <a:path w="3403600" h="64134">
                <a:moveTo>
                  <a:pt x="2362200" y="61666"/>
                </a:moveTo>
                <a:lnTo>
                  <a:pt x="2362200" y="56911"/>
                </a:lnTo>
                <a:lnTo>
                  <a:pt x="2349500" y="52891"/>
                </a:lnTo>
                <a:lnTo>
                  <a:pt x="2362200" y="61666"/>
                </a:lnTo>
                <a:close/>
              </a:path>
              <a:path w="3403600" h="64134">
                <a:moveTo>
                  <a:pt x="2400300" y="6631"/>
                </a:moveTo>
                <a:lnTo>
                  <a:pt x="2387600" y="4933"/>
                </a:lnTo>
                <a:lnTo>
                  <a:pt x="2387600" y="10271"/>
                </a:lnTo>
                <a:lnTo>
                  <a:pt x="2400300" y="6631"/>
                </a:lnTo>
                <a:close/>
              </a:path>
              <a:path w="3403600" h="64134">
                <a:moveTo>
                  <a:pt x="2425700" y="52324"/>
                </a:moveTo>
                <a:lnTo>
                  <a:pt x="2425700" y="18226"/>
                </a:lnTo>
                <a:lnTo>
                  <a:pt x="2413000" y="18432"/>
                </a:lnTo>
                <a:lnTo>
                  <a:pt x="2413000" y="54529"/>
                </a:lnTo>
                <a:lnTo>
                  <a:pt x="2425700" y="52324"/>
                </a:lnTo>
                <a:close/>
              </a:path>
              <a:path w="3403600" h="64134">
                <a:moveTo>
                  <a:pt x="2438400" y="15086"/>
                </a:moveTo>
                <a:lnTo>
                  <a:pt x="2425700" y="10107"/>
                </a:lnTo>
                <a:lnTo>
                  <a:pt x="2425700" y="18226"/>
                </a:lnTo>
                <a:lnTo>
                  <a:pt x="2430853" y="18143"/>
                </a:lnTo>
                <a:lnTo>
                  <a:pt x="2438400" y="15086"/>
                </a:lnTo>
                <a:close/>
              </a:path>
              <a:path w="3403600" h="64134">
                <a:moveTo>
                  <a:pt x="2438400" y="55131"/>
                </a:moveTo>
                <a:lnTo>
                  <a:pt x="2438400" y="18020"/>
                </a:lnTo>
                <a:lnTo>
                  <a:pt x="2430853" y="18143"/>
                </a:lnTo>
                <a:lnTo>
                  <a:pt x="2425700" y="20231"/>
                </a:lnTo>
                <a:lnTo>
                  <a:pt x="2425700" y="50105"/>
                </a:lnTo>
                <a:lnTo>
                  <a:pt x="2438400" y="55131"/>
                </a:lnTo>
                <a:close/>
              </a:path>
              <a:path w="3403600" h="64134">
                <a:moveTo>
                  <a:pt x="2451100" y="17254"/>
                </a:moveTo>
                <a:lnTo>
                  <a:pt x="2451100" y="3907"/>
                </a:lnTo>
                <a:lnTo>
                  <a:pt x="2438400" y="7224"/>
                </a:lnTo>
                <a:lnTo>
                  <a:pt x="2438400" y="18423"/>
                </a:lnTo>
                <a:lnTo>
                  <a:pt x="2451100" y="17254"/>
                </a:lnTo>
                <a:close/>
              </a:path>
              <a:path w="3403600" h="64134">
                <a:moveTo>
                  <a:pt x="2501900" y="49629"/>
                </a:moveTo>
                <a:lnTo>
                  <a:pt x="2501900" y="15070"/>
                </a:lnTo>
                <a:lnTo>
                  <a:pt x="2489200" y="17344"/>
                </a:lnTo>
                <a:lnTo>
                  <a:pt x="2476500" y="20383"/>
                </a:lnTo>
                <a:lnTo>
                  <a:pt x="2463800" y="22320"/>
                </a:lnTo>
                <a:lnTo>
                  <a:pt x="2451100" y="21291"/>
                </a:lnTo>
                <a:lnTo>
                  <a:pt x="2451100" y="19187"/>
                </a:lnTo>
                <a:lnTo>
                  <a:pt x="2438400" y="18423"/>
                </a:lnTo>
                <a:lnTo>
                  <a:pt x="2438400" y="45239"/>
                </a:lnTo>
                <a:lnTo>
                  <a:pt x="2451100" y="40143"/>
                </a:lnTo>
                <a:lnTo>
                  <a:pt x="2463800" y="42129"/>
                </a:lnTo>
                <a:lnTo>
                  <a:pt x="2463800" y="45391"/>
                </a:lnTo>
                <a:lnTo>
                  <a:pt x="2476500" y="48812"/>
                </a:lnTo>
                <a:lnTo>
                  <a:pt x="2489200" y="57169"/>
                </a:lnTo>
                <a:lnTo>
                  <a:pt x="2501900" y="49629"/>
                </a:lnTo>
                <a:close/>
              </a:path>
              <a:path w="3403600" h="64134">
                <a:moveTo>
                  <a:pt x="2463800" y="14211"/>
                </a:moveTo>
                <a:lnTo>
                  <a:pt x="2463800" y="6857"/>
                </a:lnTo>
                <a:lnTo>
                  <a:pt x="2451100" y="11577"/>
                </a:lnTo>
                <a:lnTo>
                  <a:pt x="2463800" y="14211"/>
                </a:lnTo>
                <a:close/>
              </a:path>
              <a:path w="3403600" h="64134">
                <a:moveTo>
                  <a:pt x="2512484" y="18453"/>
                </a:moveTo>
                <a:lnTo>
                  <a:pt x="2501900" y="9516"/>
                </a:lnTo>
                <a:lnTo>
                  <a:pt x="2489200" y="4401"/>
                </a:lnTo>
                <a:lnTo>
                  <a:pt x="2489200" y="5223"/>
                </a:lnTo>
                <a:lnTo>
                  <a:pt x="2476500" y="2674"/>
                </a:lnTo>
                <a:lnTo>
                  <a:pt x="2463800" y="7329"/>
                </a:lnTo>
                <a:lnTo>
                  <a:pt x="2463800" y="14955"/>
                </a:lnTo>
                <a:lnTo>
                  <a:pt x="2451100" y="14758"/>
                </a:lnTo>
                <a:lnTo>
                  <a:pt x="2451100" y="21291"/>
                </a:lnTo>
                <a:lnTo>
                  <a:pt x="2476500" y="15427"/>
                </a:lnTo>
                <a:lnTo>
                  <a:pt x="2501900" y="15070"/>
                </a:lnTo>
                <a:lnTo>
                  <a:pt x="2501900" y="26956"/>
                </a:lnTo>
                <a:lnTo>
                  <a:pt x="2512484" y="18453"/>
                </a:lnTo>
                <a:close/>
              </a:path>
              <a:path w="3403600" h="64134">
                <a:moveTo>
                  <a:pt x="2463800" y="53793"/>
                </a:moveTo>
                <a:lnTo>
                  <a:pt x="2463800" y="42129"/>
                </a:lnTo>
                <a:lnTo>
                  <a:pt x="2451100" y="46565"/>
                </a:lnTo>
                <a:lnTo>
                  <a:pt x="2451100" y="51203"/>
                </a:lnTo>
                <a:lnTo>
                  <a:pt x="2463800" y="53793"/>
                </a:lnTo>
                <a:close/>
              </a:path>
              <a:path w="3403600" h="64134">
                <a:moveTo>
                  <a:pt x="2476500" y="53299"/>
                </a:moveTo>
                <a:lnTo>
                  <a:pt x="2463800" y="49302"/>
                </a:lnTo>
                <a:lnTo>
                  <a:pt x="2463800" y="58160"/>
                </a:lnTo>
                <a:lnTo>
                  <a:pt x="2476500" y="53299"/>
                </a:lnTo>
                <a:close/>
              </a:path>
              <a:path w="3403600" h="64134">
                <a:moveTo>
                  <a:pt x="2514600" y="7557"/>
                </a:moveTo>
                <a:lnTo>
                  <a:pt x="2501900" y="6205"/>
                </a:lnTo>
                <a:lnTo>
                  <a:pt x="2501900" y="9055"/>
                </a:lnTo>
                <a:lnTo>
                  <a:pt x="2514600" y="7557"/>
                </a:lnTo>
                <a:close/>
              </a:path>
              <a:path w="3403600" h="64134">
                <a:moveTo>
                  <a:pt x="2514600" y="28127"/>
                </a:moveTo>
                <a:lnTo>
                  <a:pt x="2514600" y="20239"/>
                </a:lnTo>
                <a:lnTo>
                  <a:pt x="2512484" y="18453"/>
                </a:lnTo>
                <a:lnTo>
                  <a:pt x="2501900" y="26956"/>
                </a:lnTo>
                <a:lnTo>
                  <a:pt x="2501900" y="36508"/>
                </a:lnTo>
                <a:lnTo>
                  <a:pt x="2514600" y="28127"/>
                </a:lnTo>
                <a:close/>
              </a:path>
              <a:path w="3403600" h="64134">
                <a:moveTo>
                  <a:pt x="2514600" y="47671"/>
                </a:moveTo>
                <a:lnTo>
                  <a:pt x="2514600" y="28127"/>
                </a:lnTo>
                <a:lnTo>
                  <a:pt x="2501900" y="36508"/>
                </a:lnTo>
                <a:lnTo>
                  <a:pt x="2501900" y="37278"/>
                </a:lnTo>
                <a:lnTo>
                  <a:pt x="2514600" y="47671"/>
                </a:lnTo>
                <a:close/>
              </a:path>
              <a:path w="3403600" h="64134">
                <a:moveTo>
                  <a:pt x="2527300" y="17748"/>
                </a:moveTo>
                <a:lnTo>
                  <a:pt x="2527300" y="6720"/>
                </a:lnTo>
                <a:lnTo>
                  <a:pt x="2514600" y="16754"/>
                </a:lnTo>
                <a:lnTo>
                  <a:pt x="2512484" y="18453"/>
                </a:lnTo>
                <a:lnTo>
                  <a:pt x="2514600" y="20239"/>
                </a:lnTo>
                <a:lnTo>
                  <a:pt x="2514600" y="18698"/>
                </a:lnTo>
                <a:lnTo>
                  <a:pt x="2527300" y="17748"/>
                </a:lnTo>
                <a:close/>
              </a:path>
              <a:path w="3403600" h="64134">
                <a:moveTo>
                  <a:pt x="2527300" y="53051"/>
                </a:moveTo>
                <a:lnTo>
                  <a:pt x="2527300" y="17748"/>
                </a:lnTo>
                <a:lnTo>
                  <a:pt x="2514600" y="18698"/>
                </a:lnTo>
                <a:lnTo>
                  <a:pt x="2514600" y="55069"/>
                </a:lnTo>
                <a:lnTo>
                  <a:pt x="2527300" y="53051"/>
                </a:lnTo>
                <a:close/>
              </a:path>
              <a:path w="3403600" h="64134">
                <a:moveTo>
                  <a:pt x="2537752" y="7857"/>
                </a:moveTo>
                <a:lnTo>
                  <a:pt x="2527300" y="9796"/>
                </a:lnTo>
                <a:lnTo>
                  <a:pt x="2527300" y="13983"/>
                </a:lnTo>
                <a:lnTo>
                  <a:pt x="2537752" y="7857"/>
                </a:lnTo>
                <a:close/>
              </a:path>
              <a:path w="3403600" h="64134">
                <a:moveTo>
                  <a:pt x="2565400" y="52203"/>
                </a:moveTo>
                <a:lnTo>
                  <a:pt x="2565400" y="13487"/>
                </a:lnTo>
                <a:lnTo>
                  <a:pt x="2557460" y="13482"/>
                </a:lnTo>
                <a:lnTo>
                  <a:pt x="2552700" y="17663"/>
                </a:lnTo>
                <a:lnTo>
                  <a:pt x="2540000" y="18834"/>
                </a:lnTo>
                <a:lnTo>
                  <a:pt x="2527300" y="17570"/>
                </a:lnTo>
                <a:lnTo>
                  <a:pt x="2527300" y="48287"/>
                </a:lnTo>
                <a:lnTo>
                  <a:pt x="2540000" y="47444"/>
                </a:lnTo>
                <a:lnTo>
                  <a:pt x="2540000" y="54276"/>
                </a:lnTo>
                <a:lnTo>
                  <a:pt x="2552700" y="55324"/>
                </a:lnTo>
                <a:lnTo>
                  <a:pt x="2565400" y="52203"/>
                </a:lnTo>
                <a:close/>
              </a:path>
              <a:path w="3403600" h="64134">
                <a:moveTo>
                  <a:pt x="2540000" y="7440"/>
                </a:moveTo>
                <a:lnTo>
                  <a:pt x="2540000" y="6540"/>
                </a:lnTo>
                <a:lnTo>
                  <a:pt x="2537752" y="7857"/>
                </a:lnTo>
                <a:lnTo>
                  <a:pt x="2540000" y="7440"/>
                </a:lnTo>
                <a:close/>
              </a:path>
              <a:path w="3403600" h="64134">
                <a:moveTo>
                  <a:pt x="2560866" y="10491"/>
                </a:moveTo>
                <a:lnTo>
                  <a:pt x="2540000" y="4933"/>
                </a:lnTo>
                <a:lnTo>
                  <a:pt x="2540000" y="13471"/>
                </a:lnTo>
                <a:lnTo>
                  <a:pt x="2557460" y="13482"/>
                </a:lnTo>
                <a:lnTo>
                  <a:pt x="2560866" y="10491"/>
                </a:lnTo>
                <a:close/>
              </a:path>
              <a:path w="3403600" h="64134">
                <a:moveTo>
                  <a:pt x="2603500" y="52082"/>
                </a:moveTo>
                <a:lnTo>
                  <a:pt x="2603500" y="11892"/>
                </a:lnTo>
                <a:lnTo>
                  <a:pt x="2590800" y="15801"/>
                </a:lnTo>
                <a:lnTo>
                  <a:pt x="2578100" y="10566"/>
                </a:lnTo>
                <a:lnTo>
                  <a:pt x="2565400" y="6508"/>
                </a:lnTo>
                <a:lnTo>
                  <a:pt x="2560866" y="10491"/>
                </a:lnTo>
                <a:lnTo>
                  <a:pt x="2565400" y="11698"/>
                </a:lnTo>
                <a:lnTo>
                  <a:pt x="2565400" y="15048"/>
                </a:lnTo>
                <a:lnTo>
                  <a:pt x="2578100" y="11776"/>
                </a:lnTo>
                <a:lnTo>
                  <a:pt x="2578100" y="46845"/>
                </a:lnTo>
                <a:lnTo>
                  <a:pt x="2590800" y="54479"/>
                </a:lnTo>
                <a:lnTo>
                  <a:pt x="2603500" y="52082"/>
                </a:lnTo>
                <a:close/>
              </a:path>
              <a:path w="3403600" h="64134">
                <a:moveTo>
                  <a:pt x="2578100" y="52652"/>
                </a:moveTo>
                <a:lnTo>
                  <a:pt x="2578100" y="11776"/>
                </a:lnTo>
                <a:lnTo>
                  <a:pt x="2565400" y="17314"/>
                </a:lnTo>
                <a:lnTo>
                  <a:pt x="2565400" y="51294"/>
                </a:lnTo>
                <a:lnTo>
                  <a:pt x="2578100" y="52652"/>
                </a:lnTo>
                <a:close/>
              </a:path>
              <a:path w="3403600" h="64134">
                <a:moveTo>
                  <a:pt x="2616200" y="12777"/>
                </a:moveTo>
                <a:lnTo>
                  <a:pt x="2616200" y="10249"/>
                </a:lnTo>
                <a:lnTo>
                  <a:pt x="2603500" y="10980"/>
                </a:lnTo>
                <a:lnTo>
                  <a:pt x="2603500" y="14407"/>
                </a:lnTo>
                <a:lnTo>
                  <a:pt x="2616200" y="12777"/>
                </a:lnTo>
                <a:close/>
              </a:path>
              <a:path w="3403600" h="64134">
                <a:moveTo>
                  <a:pt x="2628900" y="50219"/>
                </a:moveTo>
                <a:lnTo>
                  <a:pt x="2628900" y="17310"/>
                </a:lnTo>
                <a:lnTo>
                  <a:pt x="2616200" y="19737"/>
                </a:lnTo>
                <a:lnTo>
                  <a:pt x="2603500" y="17415"/>
                </a:lnTo>
                <a:lnTo>
                  <a:pt x="2603500" y="55350"/>
                </a:lnTo>
                <a:lnTo>
                  <a:pt x="2616200" y="54724"/>
                </a:lnTo>
                <a:lnTo>
                  <a:pt x="2616200" y="52312"/>
                </a:lnTo>
                <a:lnTo>
                  <a:pt x="2628900" y="50219"/>
                </a:lnTo>
                <a:close/>
              </a:path>
              <a:path w="3403600" h="64134">
                <a:moveTo>
                  <a:pt x="2692400" y="52999"/>
                </a:moveTo>
                <a:lnTo>
                  <a:pt x="2692400" y="6194"/>
                </a:lnTo>
                <a:lnTo>
                  <a:pt x="2679700" y="5839"/>
                </a:lnTo>
                <a:lnTo>
                  <a:pt x="2654300" y="8406"/>
                </a:lnTo>
                <a:lnTo>
                  <a:pt x="2654300" y="48137"/>
                </a:lnTo>
                <a:lnTo>
                  <a:pt x="2641600" y="47209"/>
                </a:lnTo>
                <a:lnTo>
                  <a:pt x="2641600" y="10098"/>
                </a:lnTo>
                <a:lnTo>
                  <a:pt x="2628900" y="8856"/>
                </a:lnTo>
                <a:lnTo>
                  <a:pt x="2628900" y="51257"/>
                </a:lnTo>
                <a:lnTo>
                  <a:pt x="2641600" y="51754"/>
                </a:lnTo>
                <a:lnTo>
                  <a:pt x="2667000" y="51741"/>
                </a:lnTo>
                <a:lnTo>
                  <a:pt x="2667000" y="9611"/>
                </a:lnTo>
                <a:lnTo>
                  <a:pt x="2679700" y="17411"/>
                </a:lnTo>
                <a:lnTo>
                  <a:pt x="2679700" y="55162"/>
                </a:lnTo>
                <a:lnTo>
                  <a:pt x="2692400" y="52999"/>
                </a:lnTo>
                <a:close/>
              </a:path>
              <a:path w="3403600" h="64134">
                <a:moveTo>
                  <a:pt x="2654300" y="13779"/>
                </a:moveTo>
                <a:lnTo>
                  <a:pt x="2654300" y="11436"/>
                </a:lnTo>
                <a:lnTo>
                  <a:pt x="2641600" y="11172"/>
                </a:lnTo>
                <a:lnTo>
                  <a:pt x="2641600" y="12822"/>
                </a:lnTo>
                <a:lnTo>
                  <a:pt x="2654300" y="13779"/>
                </a:lnTo>
                <a:close/>
              </a:path>
              <a:path w="3403600" h="64134">
                <a:moveTo>
                  <a:pt x="2654300" y="37364"/>
                </a:moveTo>
                <a:lnTo>
                  <a:pt x="2654300" y="16010"/>
                </a:lnTo>
                <a:lnTo>
                  <a:pt x="2641600" y="13400"/>
                </a:lnTo>
                <a:lnTo>
                  <a:pt x="2641600" y="34816"/>
                </a:lnTo>
                <a:lnTo>
                  <a:pt x="2654300" y="37364"/>
                </a:lnTo>
                <a:close/>
              </a:path>
              <a:path w="3403600" h="64134">
                <a:moveTo>
                  <a:pt x="2679700" y="55162"/>
                </a:moveTo>
                <a:lnTo>
                  <a:pt x="2679700" y="17411"/>
                </a:lnTo>
                <a:lnTo>
                  <a:pt x="2667000" y="20137"/>
                </a:lnTo>
                <a:lnTo>
                  <a:pt x="2667000" y="53277"/>
                </a:lnTo>
                <a:lnTo>
                  <a:pt x="2679700" y="55162"/>
                </a:lnTo>
                <a:close/>
              </a:path>
              <a:path w="3403600" h="64134">
                <a:moveTo>
                  <a:pt x="2705100" y="11322"/>
                </a:moveTo>
                <a:lnTo>
                  <a:pt x="2692400" y="11450"/>
                </a:lnTo>
                <a:lnTo>
                  <a:pt x="2692400" y="12684"/>
                </a:lnTo>
                <a:lnTo>
                  <a:pt x="2705100" y="11322"/>
                </a:lnTo>
                <a:close/>
              </a:path>
              <a:path w="3403600" h="64134">
                <a:moveTo>
                  <a:pt x="2705100" y="15351"/>
                </a:moveTo>
                <a:lnTo>
                  <a:pt x="2705100" y="13787"/>
                </a:lnTo>
                <a:lnTo>
                  <a:pt x="2692400" y="18117"/>
                </a:lnTo>
                <a:lnTo>
                  <a:pt x="2692400" y="22258"/>
                </a:lnTo>
                <a:lnTo>
                  <a:pt x="2705100" y="15351"/>
                </a:lnTo>
                <a:close/>
              </a:path>
              <a:path w="3403600" h="64134">
                <a:moveTo>
                  <a:pt x="2717800" y="48774"/>
                </a:moveTo>
                <a:lnTo>
                  <a:pt x="2717800" y="14334"/>
                </a:lnTo>
                <a:lnTo>
                  <a:pt x="2705100" y="15048"/>
                </a:lnTo>
                <a:lnTo>
                  <a:pt x="2705100" y="22281"/>
                </a:lnTo>
                <a:lnTo>
                  <a:pt x="2692400" y="22258"/>
                </a:lnTo>
                <a:lnTo>
                  <a:pt x="2692400" y="43453"/>
                </a:lnTo>
                <a:lnTo>
                  <a:pt x="2705100" y="45779"/>
                </a:lnTo>
                <a:lnTo>
                  <a:pt x="2717800" y="48774"/>
                </a:lnTo>
                <a:close/>
              </a:path>
              <a:path w="3403600" h="64134">
                <a:moveTo>
                  <a:pt x="2705100" y="54620"/>
                </a:moveTo>
                <a:lnTo>
                  <a:pt x="2705100" y="52082"/>
                </a:lnTo>
                <a:lnTo>
                  <a:pt x="2692400" y="44614"/>
                </a:lnTo>
                <a:lnTo>
                  <a:pt x="2692400" y="53872"/>
                </a:lnTo>
                <a:lnTo>
                  <a:pt x="2705100" y="54620"/>
                </a:lnTo>
                <a:close/>
              </a:path>
              <a:path w="3403600" h="64134">
                <a:moveTo>
                  <a:pt x="2717800" y="5984"/>
                </a:moveTo>
                <a:lnTo>
                  <a:pt x="2705100" y="4645"/>
                </a:lnTo>
                <a:lnTo>
                  <a:pt x="2705100" y="8470"/>
                </a:lnTo>
                <a:lnTo>
                  <a:pt x="2717800" y="5984"/>
                </a:lnTo>
                <a:close/>
              </a:path>
              <a:path w="3403600" h="64134">
                <a:moveTo>
                  <a:pt x="2730500" y="16475"/>
                </a:moveTo>
                <a:lnTo>
                  <a:pt x="2730500" y="12310"/>
                </a:lnTo>
                <a:lnTo>
                  <a:pt x="2717800" y="6341"/>
                </a:lnTo>
                <a:lnTo>
                  <a:pt x="2717800" y="23983"/>
                </a:lnTo>
                <a:lnTo>
                  <a:pt x="2730500" y="16475"/>
                </a:lnTo>
                <a:close/>
              </a:path>
              <a:path w="3403600" h="64134">
                <a:moveTo>
                  <a:pt x="2730500" y="42387"/>
                </a:moveTo>
                <a:lnTo>
                  <a:pt x="2730500" y="21696"/>
                </a:lnTo>
                <a:lnTo>
                  <a:pt x="2717800" y="28061"/>
                </a:lnTo>
                <a:lnTo>
                  <a:pt x="2717800" y="49117"/>
                </a:lnTo>
                <a:lnTo>
                  <a:pt x="2730500" y="42387"/>
                </a:lnTo>
                <a:close/>
              </a:path>
              <a:path w="3403600" h="64134">
                <a:moveTo>
                  <a:pt x="2768600" y="46039"/>
                </a:moveTo>
                <a:lnTo>
                  <a:pt x="2768600" y="10219"/>
                </a:lnTo>
                <a:lnTo>
                  <a:pt x="2755900" y="17940"/>
                </a:lnTo>
                <a:lnTo>
                  <a:pt x="2743200" y="15655"/>
                </a:lnTo>
                <a:lnTo>
                  <a:pt x="2743200" y="9169"/>
                </a:lnTo>
                <a:lnTo>
                  <a:pt x="2730500" y="10557"/>
                </a:lnTo>
                <a:lnTo>
                  <a:pt x="2730500" y="50827"/>
                </a:lnTo>
                <a:lnTo>
                  <a:pt x="2717800" y="51360"/>
                </a:lnTo>
                <a:lnTo>
                  <a:pt x="2717800" y="53299"/>
                </a:lnTo>
                <a:lnTo>
                  <a:pt x="2730500" y="55964"/>
                </a:lnTo>
                <a:lnTo>
                  <a:pt x="2755900" y="52324"/>
                </a:lnTo>
                <a:lnTo>
                  <a:pt x="2755900" y="44782"/>
                </a:lnTo>
                <a:lnTo>
                  <a:pt x="2768600" y="46039"/>
                </a:lnTo>
                <a:close/>
              </a:path>
              <a:path w="3403600" h="64134">
                <a:moveTo>
                  <a:pt x="2755900" y="16187"/>
                </a:moveTo>
                <a:lnTo>
                  <a:pt x="2755900" y="12284"/>
                </a:lnTo>
                <a:lnTo>
                  <a:pt x="2743200" y="12691"/>
                </a:lnTo>
                <a:lnTo>
                  <a:pt x="2755900" y="16187"/>
                </a:lnTo>
                <a:close/>
              </a:path>
              <a:path w="3403600" h="64134">
                <a:moveTo>
                  <a:pt x="2794000" y="10257"/>
                </a:moveTo>
                <a:lnTo>
                  <a:pt x="2794000" y="6156"/>
                </a:lnTo>
                <a:lnTo>
                  <a:pt x="2768600" y="3856"/>
                </a:lnTo>
                <a:lnTo>
                  <a:pt x="2755900" y="4748"/>
                </a:lnTo>
                <a:lnTo>
                  <a:pt x="2768600" y="10219"/>
                </a:lnTo>
                <a:lnTo>
                  <a:pt x="2768600" y="13587"/>
                </a:lnTo>
                <a:lnTo>
                  <a:pt x="2781300" y="7216"/>
                </a:lnTo>
                <a:lnTo>
                  <a:pt x="2781300" y="16454"/>
                </a:lnTo>
                <a:lnTo>
                  <a:pt x="2794000" y="10257"/>
                </a:lnTo>
                <a:close/>
              </a:path>
              <a:path w="3403600" h="64134">
                <a:moveTo>
                  <a:pt x="2768600" y="52186"/>
                </a:moveTo>
                <a:lnTo>
                  <a:pt x="2768600" y="46039"/>
                </a:lnTo>
                <a:lnTo>
                  <a:pt x="2755900" y="47705"/>
                </a:lnTo>
                <a:lnTo>
                  <a:pt x="2755900" y="55010"/>
                </a:lnTo>
                <a:lnTo>
                  <a:pt x="2768600" y="52186"/>
                </a:lnTo>
                <a:close/>
              </a:path>
              <a:path w="3403600" h="64134">
                <a:moveTo>
                  <a:pt x="2781300" y="47938"/>
                </a:moveTo>
                <a:lnTo>
                  <a:pt x="2781300" y="15593"/>
                </a:lnTo>
                <a:lnTo>
                  <a:pt x="2768600" y="13587"/>
                </a:lnTo>
                <a:lnTo>
                  <a:pt x="2768600" y="45901"/>
                </a:lnTo>
                <a:lnTo>
                  <a:pt x="2781300" y="47938"/>
                </a:lnTo>
                <a:close/>
              </a:path>
              <a:path w="3403600" h="64134">
                <a:moveTo>
                  <a:pt x="2819400" y="53786"/>
                </a:moveTo>
                <a:lnTo>
                  <a:pt x="2819400" y="17486"/>
                </a:lnTo>
                <a:lnTo>
                  <a:pt x="2794000" y="18960"/>
                </a:lnTo>
                <a:lnTo>
                  <a:pt x="2781300" y="16454"/>
                </a:lnTo>
                <a:lnTo>
                  <a:pt x="2781300" y="47938"/>
                </a:lnTo>
                <a:lnTo>
                  <a:pt x="2768600" y="51654"/>
                </a:lnTo>
                <a:lnTo>
                  <a:pt x="2781300" y="54992"/>
                </a:lnTo>
                <a:lnTo>
                  <a:pt x="2806700" y="55839"/>
                </a:lnTo>
                <a:lnTo>
                  <a:pt x="2806700" y="50932"/>
                </a:lnTo>
                <a:lnTo>
                  <a:pt x="2819400" y="53786"/>
                </a:lnTo>
                <a:close/>
              </a:path>
              <a:path w="3403600" h="64134">
                <a:moveTo>
                  <a:pt x="2806700" y="6379"/>
                </a:moveTo>
                <a:lnTo>
                  <a:pt x="2806700" y="5402"/>
                </a:lnTo>
                <a:lnTo>
                  <a:pt x="2794000" y="5961"/>
                </a:lnTo>
                <a:lnTo>
                  <a:pt x="2794000" y="6379"/>
                </a:lnTo>
                <a:lnTo>
                  <a:pt x="2806700" y="6379"/>
                </a:lnTo>
                <a:close/>
              </a:path>
              <a:path w="3403600" h="64134">
                <a:moveTo>
                  <a:pt x="2806700" y="9249"/>
                </a:moveTo>
                <a:lnTo>
                  <a:pt x="2806700" y="6379"/>
                </a:lnTo>
                <a:lnTo>
                  <a:pt x="2794000" y="7025"/>
                </a:lnTo>
                <a:lnTo>
                  <a:pt x="2806700" y="9249"/>
                </a:lnTo>
                <a:close/>
              </a:path>
              <a:path w="3403600" h="64134">
                <a:moveTo>
                  <a:pt x="2819400" y="17486"/>
                </a:moveTo>
                <a:lnTo>
                  <a:pt x="2819400" y="6617"/>
                </a:lnTo>
                <a:lnTo>
                  <a:pt x="2806700" y="11739"/>
                </a:lnTo>
                <a:lnTo>
                  <a:pt x="2819400" y="17486"/>
                </a:lnTo>
                <a:close/>
              </a:path>
              <a:path w="3403600" h="64134">
                <a:moveTo>
                  <a:pt x="2832100" y="9374"/>
                </a:moveTo>
                <a:lnTo>
                  <a:pt x="2832100" y="6074"/>
                </a:lnTo>
                <a:lnTo>
                  <a:pt x="2819400" y="5901"/>
                </a:lnTo>
                <a:lnTo>
                  <a:pt x="2819400" y="8158"/>
                </a:lnTo>
                <a:lnTo>
                  <a:pt x="2832100" y="9374"/>
                </a:lnTo>
                <a:close/>
              </a:path>
              <a:path w="3403600" h="64134">
                <a:moveTo>
                  <a:pt x="2832100" y="23148"/>
                </a:moveTo>
                <a:lnTo>
                  <a:pt x="2832100" y="12120"/>
                </a:lnTo>
                <a:lnTo>
                  <a:pt x="2819400" y="8602"/>
                </a:lnTo>
                <a:lnTo>
                  <a:pt x="2819400" y="21923"/>
                </a:lnTo>
                <a:lnTo>
                  <a:pt x="2832100" y="23148"/>
                </a:lnTo>
                <a:close/>
              </a:path>
              <a:path w="3403600" h="64134">
                <a:moveTo>
                  <a:pt x="2832100" y="54142"/>
                </a:moveTo>
                <a:lnTo>
                  <a:pt x="2832100" y="30105"/>
                </a:lnTo>
                <a:lnTo>
                  <a:pt x="2819400" y="32273"/>
                </a:lnTo>
                <a:lnTo>
                  <a:pt x="2819400" y="49458"/>
                </a:lnTo>
                <a:lnTo>
                  <a:pt x="2832100" y="54142"/>
                </a:lnTo>
                <a:close/>
              </a:path>
              <a:path w="3403600" h="64134">
                <a:moveTo>
                  <a:pt x="2844800" y="55961"/>
                </a:moveTo>
                <a:lnTo>
                  <a:pt x="2844800" y="17962"/>
                </a:lnTo>
                <a:lnTo>
                  <a:pt x="2832100" y="18903"/>
                </a:lnTo>
                <a:lnTo>
                  <a:pt x="2832100" y="50842"/>
                </a:lnTo>
                <a:lnTo>
                  <a:pt x="2844800" y="55961"/>
                </a:lnTo>
                <a:close/>
              </a:path>
              <a:path w="3403600" h="64134">
                <a:moveTo>
                  <a:pt x="2857500" y="49916"/>
                </a:moveTo>
                <a:lnTo>
                  <a:pt x="2857500" y="14077"/>
                </a:lnTo>
                <a:lnTo>
                  <a:pt x="2844800" y="7471"/>
                </a:lnTo>
                <a:lnTo>
                  <a:pt x="2844800" y="50716"/>
                </a:lnTo>
                <a:lnTo>
                  <a:pt x="2857500" y="49916"/>
                </a:lnTo>
                <a:close/>
              </a:path>
              <a:path w="3403600" h="64134">
                <a:moveTo>
                  <a:pt x="2857500" y="53890"/>
                </a:moveTo>
                <a:lnTo>
                  <a:pt x="2857500" y="51054"/>
                </a:lnTo>
                <a:lnTo>
                  <a:pt x="2844800" y="51208"/>
                </a:lnTo>
                <a:lnTo>
                  <a:pt x="2844800" y="55801"/>
                </a:lnTo>
                <a:lnTo>
                  <a:pt x="2857500" y="53890"/>
                </a:lnTo>
                <a:close/>
              </a:path>
              <a:path w="3403600" h="64134">
                <a:moveTo>
                  <a:pt x="2895600" y="46151"/>
                </a:moveTo>
                <a:lnTo>
                  <a:pt x="2895600" y="11362"/>
                </a:lnTo>
                <a:lnTo>
                  <a:pt x="2882900" y="9652"/>
                </a:lnTo>
                <a:lnTo>
                  <a:pt x="2870200" y="7704"/>
                </a:lnTo>
                <a:lnTo>
                  <a:pt x="2870200" y="11245"/>
                </a:lnTo>
                <a:lnTo>
                  <a:pt x="2857500" y="19420"/>
                </a:lnTo>
                <a:lnTo>
                  <a:pt x="2857500" y="52121"/>
                </a:lnTo>
                <a:lnTo>
                  <a:pt x="2870200" y="52387"/>
                </a:lnTo>
                <a:lnTo>
                  <a:pt x="2882900" y="55262"/>
                </a:lnTo>
                <a:lnTo>
                  <a:pt x="2882900" y="47028"/>
                </a:lnTo>
                <a:lnTo>
                  <a:pt x="2895600" y="46151"/>
                </a:lnTo>
                <a:close/>
              </a:path>
              <a:path w="3403600" h="64134">
                <a:moveTo>
                  <a:pt x="2895600" y="10016"/>
                </a:moveTo>
                <a:lnTo>
                  <a:pt x="2895600" y="701"/>
                </a:lnTo>
                <a:lnTo>
                  <a:pt x="2882900" y="5923"/>
                </a:lnTo>
                <a:lnTo>
                  <a:pt x="2895600" y="10016"/>
                </a:lnTo>
                <a:close/>
              </a:path>
              <a:path w="3403600" h="64134">
                <a:moveTo>
                  <a:pt x="2908300" y="39548"/>
                </a:moveTo>
                <a:lnTo>
                  <a:pt x="2908300" y="12594"/>
                </a:lnTo>
                <a:lnTo>
                  <a:pt x="2895600" y="3755"/>
                </a:lnTo>
                <a:lnTo>
                  <a:pt x="2895600" y="35363"/>
                </a:lnTo>
                <a:lnTo>
                  <a:pt x="2908300" y="39548"/>
                </a:lnTo>
                <a:close/>
              </a:path>
              <a:path w="3403600" h="64134">
                <a:moveTo>
                  <a:pt x="2908300" y="47831"/>
                </a:moveTo>
                <a:lnTo>
                  <a:pt x="2895600" y="41892"/>
                </a:lnTo>
                <a:lnTo>
                  <a:pt x="2895600" y="55211"/>
                </a:lnTo>
                <a:lnTo>
                  <a:pt x="2908300" y="47831"/>
                </a:lnTo>
                <a:close/>
              </a:path>
              <a:path w="3403600" h="64134">
                <a:moveTo>
                  <a:pt x="2933700" y="54973"/>
                </a:moveTo>
                <a:lnTo>
                  <a:pt x="2933700" y="50751"/>
                </a:lnTo>
                <a:lnTo>
                  <a:pt x="2921000" y="51864"/>
                </a:lnTo>
                <a:lnTo>
                  <a:pt x="2921000" y="10373"/>
                </a:lnTo>
                <a:lnTo>
                  <a:pt x="2908300" y="19963"/>
                </a:lnTo>
                <a:lnTo>
                  <a:pt x="2908300" y="53099"/>
                </a:lnTo>
                <a:lnTo>
                  <a:pt x="2933700" y="54973"/>
                </a:lnTo>
                <a:close/>
              </a:path>
              <a:path w="3403600" h="64134">
                <a:moveTo>
                  <a:pt x="2997200" y="50550"/>
                </a:moveTo>
                <a:lnTo>
                  <a:pt x="2997200" y="13477"/>
                </a:lnTo>
                <a:lnTo>
                  <a:pt x="2984500" y="17876"/>
                </a:lnTo>
                <a:lnTo>
                  <a:pt x="2970876" y="17504"/>
                </a:lnTo>
                <a:lnTo>
                  <a:pt x="2959100" y="21668"/>
                </a:lnTo>
                <a:lnTo>
                  <a:pt x="2959100" y="48508"/>
                </a:lnTo>
                <a:lnTo>
                  <a:pt x="2946400" y="49450"/>
                </a:lnTo>
                <a:lnTo>
                  <a:pt x="2946400" y="18006"/>
                </a:lnTo>
                <a:lnTo>
                  <a:pt x="2933700" y="14378"/>
                </a:lnTo>
                <a:lnTo>
                  <a:pt x="2921000" y="14781"/>
                </a:lnTo>
                <a:lnTo>
                  <a:pt x="2921000" y="51864"/>
                </a:lnTo>
                <a:lnTo>
                  <a:pt x="2933700" y="48555"/>
                </a:lnTo>
                <a:lnTo>
                  <a:pt x="2933700" y="54973"/>
                </a:lnTo>
                <a:lnTo>
                  <a:pt x="2946400" y="54233"/>
                </a:lnTo>
                <a:lnTo>
                  <a:pt x="2959100" y="54580"/>
                </a:lnTo>
                <a:lnTo>
                  <a:pt x="2971800" y="53651"/>
                </a:lnTo>
                <a:lnTo>
                  <a:pt x="2971800" y="48166"/>
                </a:lnTo>
                <a:lnTo>
                  <a:pt x="2984500" y="59649"/>
                </a:lnTo>
                <a:lnTo>
                  <a:pt x="2984500" y="54212"/>
                </a:lnTo>
                <a:lnTo>
                  <a:pt x="2997200" y="50550"/>
                </a:lnTo>
                <a:close/>
              </a:path>
              <a:path w="3403600" h="64134">
                <a:moveTo>
                  <a:pt x="2959100" y="46241"/>
                </a:moveTo>
                <a:lnTo>
                  <a:pt x="2959100" y="9634"/>
                </a:lnTo>
                <a:lnTo>
                  <a:pt x="2946400" y="6720"/>
                </a:lnTo>
                <a:lnTo>
                  <a:pt x="2946400" y="47682"/>
                </a:lnTo>
                <a:lnTo>
                  <a:pt x="2959100" y="46241"/>
                </a:lnTo>
                <a:close/>
              </a:path>
              <a:path w="3403600" h="64134">
                <a:moveTo>
                  <a:pt x="2971800" y="8470"/>
                </a:moveTo>
                <a:lnTo>
                  <a:pt x="2959100" y="4408"/>
                </a:lnTo>
                <a:lnTo>
                  <a:pt x="2959100" y="10576"/>
                </a:lnTo>
                <a:lnTo>
                  <a:pt x="2964578" y="13424"/>
                </a:lnTo>
                <a:lnTo>
                  <a:pt x="2971800" y="8470"/>
                </a:lnTo>
                <a:close/>
              </a:path>
              <a:path w="3403600" h="64134">
                <a:moveTo>
                  <a:pt x="2971800" y="17178"/>
                </a:moveTo>
                <a:lnTo>
                  <a:pt x="2964578" y="13424"/>
                </a:lnTo>
                <a:lnTo>
                  <a:pt x="2959100" y="17182"/>
                </a:lnTo>
                <a:lnTo>
                  <a:pt x="2970876" y="17504"/>
                </a:lnTo>
                <a:lnTo>
                  <a:pt x="2971800" y="17178"/>
                </a:lnTo>
                <a:close/>
              </a:path>
              <a:path w="3403600" h="64134">
                <a:moveTo>
                  <a:pt x="2997200" y="13477"/>
                </a:moveTo>
                <a:lnTo>
                  <a:pt x="2997200" y="4044"/>
                </a:lnTo>
                <a:lnTo>
                  <a:pt x="2984500" y="6911"/>
                </a:lnTo>
                <a:lnTo>
                  <a:pt x="2997200" y="13477"/>
                </a:lnTo>
                <a:close/>
              </a:path>
              <a:path w="3403600" h="64134">
                <a:moveTo>
                  <a:pt x="3009900" y="24744"/>
                </a:moveTo>
                <a:lnTo>
                  <a:pt x="3009900" y="11988"/>
                </a:lnTo>
                <a:lnTo>
                  <a:pt x="2997200" y="13158"/>
                </a:lnTo>
                <a:lnTo>
                  <a:pt x="2997200" y="25567"/>
                </a:lnTo>
                <a:lnTo>
                  <a:pt x="3009900" y="24744"/>
                </a:lnTo>
                <a:close/>
              </a:path>
              <a:path w="3403600" h="64134">
                <a:moveTo>
                  <a:pt x="3009900" y="51018"/>
                </a:moveTo>
                <a:lnTo>
                  <a:pt x="3009900" y="24744"/>
                </a:lnTo>
                <a:lnTo>
                  <a:pt x="2997200" y="25567"/>
                </a:lnTo>
                <a:lnTo>
                  <a:pt x="2997200" y="56277"/>
                </a:lnTo>
                <a:lnTo>
                  <a:pt x="3009900" y="51018"/>
                </a:lnTo>
                <a:close/>
              </a:path>
              <a:path w="3403600" h="64134">
                <a:moveTo>
                  <a:pt x="3035300" y="28070"/>
                </a:moveTo>
                <a:lnTo>
                  <a:pt x="3035300" y="22267"/>
                </a:lnTo>
                <a:lnTo>
                  <a:pt x="3022600" y="19093"/>
                </a:lnTo>
                <a:lnTo>
                  <a:pt x="3009900" y="19725"/>
                </a:lnTo>
                <a:lnTo>
                  <a:pt x="3009900" y="25242"/>
                </a:lnTo>
                <a:lnTo>
                  <a:pt x="3022600" y="25228"/>
                </a:lnTo>
                <a:lnTo>
                  <a:pt x="3035300" y="28070"/>
                </a:lnTo>
                <a:close/>
              </a:path>
              <a:path w="3403600" h="64134">
                <a:moveTo>
                  <a:pt x="3022600" y="30942"/>
                </a:moveTo>
                <a:lnTo>
                  <a:pt x="3009900" y="25242"/>
                </a:lnTo>
                <a:lnTo>
                  <a:pt x="3009900" y="27612"/>
                </a:lnTo>
                <a:lnTo>
                  <a:pt x="3022600" y="30942"/>
                </a:lnTo>
                <a:close/>
              </a:path>
              <a:path w="3403600" h="64134">
                <a:moveTo>
                  <a:pt x="3035300" y="50251"/>
                </a:moveTo>
                <a:lnTo>
                  <a:pt x="3035300" y="28070"/>
                </a:lnTo>
                <a:lnTo>
                  <a:pt x="3022600" y="30942"/>
                </a:lnTo>
                <a:lnTo>
                  <a:pt x="3009900" y="27612"/>
                </a:lnTo>
                <a:lnTo>
                  <a:pt x="3009900" y="45272"/>
                </a:lnTo>
                <a:lnTo>
                  <a:pt x="3022600" y="46043"/>
                </a:lnTo>
                <a:lnTo>
                  <a:pt x="3035300" y="50251"/>
                </a:lnTo>
                <a:close/>
              </a:path>
              <a:path w="3403600" h="64134">
                <a:moveTo>
                  <a:pt x="3035300" y="9062"/>
                </a:moveTo>
                <a:lnTo>
                  <a:pt x="3035300" y="4781"/>
                </a:lnTo>
                <a:lnTo>
                  <a:pt x="3022600" y="5472"/>
                </a:lnTo>
                <a:lnTo>
                  <a:pt x="3022600" y="8096"/>
                </a:lnTo>
                <a:lnTo>
                  <a:pt x="3035300" y="9062"/>
                </a:lnTo>
                <a:close/>
              </a:path>
              <a:path w="3403600" h="64134">
                <a:moveTo>
                  <a:pt x="3035300" y="12801"/>
                </a:moveTo>
                <a:lnTo>
                  <a:pt x="3022600" y="12544"/>
                </a:lnTo>
                <a:lnTo>
                  <a:pt x="3022600" y="15618"/>
                </a:lnTo>
                <a:lnTo>
                  <a:pt x="3035300" y="12801"/>
                </a:lnTo>
                <a:close/>
              </a:path>
              <a:path w="3403600" h="64134">
                <a:moveTo>
                  <a:pt x="3048000" y="48290"/>
                </a:moveTo>
                <a:lnTo>
                  <a:pt x="3048000" y="11099"/>
                </a:lnTo>
                <a:lnTo>
                  <a:pt x="3035300" y="19497"/>
                </a:lnTo>
                <a:lnTo>
                  <a:pt x="3035300" y="49066"/>
                </a:lnTo>
                <a:lnTo>
                  <a:pt x="3048000" y="48290"/>
                </a:lnTo>
                <a:close/>
              </a:path>
              <a:path w="3403600" h="64134">
                <a:moveTo>
                  <a:pt x="3086100" y="56226"/>
                </a:moveTo>
                <a:lnTo>
                  <a:pt x="3073400" y="52614"/>
                </a:lnTo>
                <a:lnTo>
                  <a:pt x="3073400" y="15068"/>
                </a:lnTo>
                <a:lnTo>
                  <a:pt x="3048000" y="18812"/>
                </a:lnTo>
                <a:lnTo>
                  <a:pt x="3048000" y="50562"/>
                </a:lnTo>
                <a:lnTo>
                  <a:pt x="3035300" y="50589"/>
                </a:lnTo>
                <a:lnTo>
                  <a:pt x="3035300" y="54820"/>
                </a:lnTo>
                <a:lnTo>
                  <a:pt x="3060700" y="53367"/>
                </a:lnTo>
                <a:lnTo>
                  <a:pt x="3086100" y="56226"/>
                </a:lnTo>
                <a:close/>
              </a:path>
              <a:path w="3403600" h="64134">
                <a:moveTo>
                  <a:pt x="3098800" y="22057"/>
                </a:moveTo>
                <a:lnTo>
                  <a:pt x="3098800" y="7131"/>
                </a:lnTo>
                <a:lnTo>
                  <a:pt x="3086100" y="10181"/>
                </a:lnTo>
                <a:lnTo>
                  <a:pt x="3073400" y="4536"/>
                </a:lnTo>
                <a:lnTo>
                  <a:pt x="3073400" y="12530"/>
                </a:lnTo>
                <a:lnTo>
                  <a:pt x="3086100" y="14249"/>
                </a:lnTo>
                <a:lnTo>
                  <a:pt x="3086100" y="23749"/>
                </a:lnTo>
                <a:lnTo>
                  <a:pt x="3098800" y="22057"/>
                </a:lnTo>
                <a:close/>
              </a:path>
              <a:path w="3403600" h="64134">
                <a:moveTo>
                  <a:pt x="3098800" y="52238"/>
                </a:moveTo>
                <a:lnTo>
                  <a:pt x="3098800" y="22057"/>
                </a:lnTo>
                <a:lnTo>
                  <a:pt x="3086100" y="24857"/>
                </a:lnTo>
                <a:lnTo>
                  <a:pt x="3086100" y="14249"/>
                </a:lnTo>
                <a:lnTo>
                  <a:pt x="3073400" y="19545"/>
                </a:lnTo>
                <a:lnTo>
                  <a:pt x="3073400" y="48880"/>
                </a:lnTo>
                <a:lnTo>
                  <a:pt x="3086100" y="49601"/>
                </a:lnTo>
                <a:lnTo>
                  <a:pt x="3098800" y="52238"/>
                </a:lnTo>
                <a:close/>
              </a:path>
              <a:path w="3403600" h="64134">
                <a:moveTo>
                  <a:pt x="3124200" y="53290"/>
                </a:moveTo>
                <a:lnTo>
                  <a:pt x="3124200" y="38452"/>
                </a:lnTo>
                <a:lnTo>
                  <a:pt x="3111500" y="37647"/>
                </a:lnTo>
                <a:lnTo>
                  <a:pt x="3111500" y="26969"/>
                </a:lnTo>
                <a:lnTo>
                  <a:pt x="3100759" y="23190"/>
                </a:lnTo>
                <a:lnTo>
                  <a:pt x="3098800" y="23420"/>
                </a:lnTo>
                <a:lnTo>
                  <a:pt x="3098800" y="52238"/>
                </a:lnTo>
                <a:lnTo>
                  <a:pt x="3086100" y="54250"/>
                </a:lnTo>
                <a:lnTo>
                  <a:pt x="3111500" y="56627"/>
                </a:lnTo>
                <a:lnTo>
                  <a:pt x="3124200" y="53290"/>
                </a:lnTo>
                <a:close/>
              </a:path>
              <a:path w="3403600" h="64134">
                <a:moveTo>
                  <a:pt x="3111500" y="21930"/>
                </a:moveTo>
                <a:lnTo>
                  <a:pt x="3098800" y="18785"/>
                </a:lnTo>
                <a:lnTo>
                  <a:pt x="3098800" y="22500"/>
                </a:lnTo>
                <a:lnTo>
                  <a:pt x="3100759" y="23190"/>
                </a:lnTo>
                <a:lnTo>
                  <a:pt x="3111500" y="21930"/>
                </a:lnTo>
                <a:close/>
              </a:path>
              <a:path w="3403600" h="64134">
                <a:moveTo>
                  <a:pt x="3124200" y="35808"/>
                </a:moveTo>
                <a:lnTo>
                  <a:pt x="3124200" y="11245"/>
                </a:lnTo>
                <a:lnTo>
                  <a:pt x="3111500" y="7960"/>
                </a:lnTo>
                <a:lnTo>
                  <a:pt x="3111500" y="35923"/>
                </a:lnTo>
                <a:lnTo>
                  <a:pt x="3124200" y="35808"/>
                </a:lnTo>
                <a:close/>
              </a:path>
              <a:path w="3403600" h="64134">
                <a:moveTo>
                  <a:pt x="3136900" y="3112"/>
                </a:moveTo>
                <a:lnTo>
                  <a:pt x="3136900" y="0"/>
                </a:lnTo>
                <a:lnTo>
                  <a:pt x="3124200" y="4636"/>
                </a:lnTo>
                <a:lnTo>
                  <a:pt x="3136560" y="3186"/>
                </a:lnTo>
                <a:lnTo>
                  <a:pt x="3136900" y="3112"/>
                </a:lnTo>
                <a:close/>
              </a:path>
              <a:path w="3403600" h="64134">
                <a:moveTo>
                  <a:pt x="3136827" y="3155"/>
                </a:moveTo>
                <a:lnTo>
                  <a:pt x="3136560" y="3186"/>
                </a:lnTo>
                <a:lnTo>
                  <a:pt x="3124200" y="5885"/>
                </a:lnTo>
                <a:lnTo>
                  <a:pt x="3124200" y="10438"/>
                </a:lnTo>
                <a:lnTo>
                  <a:pt x="3125219" y="10033"/>
                </a:lnTo>
                <a:lnTo>
                  <a:pt x="3136827" y="3155"/>
                </a:lnTo>
                <a:close/>
              </a:path>
              <a:path w="3403600" h="64134">
                <a:moveTo>
                  <a:pt x="3136900" y="48531"/>
                </a:moveTo>
                <a:lnTo>
                  <a:pt x="3136900" y="5397"/>
                </a:lnTo>
                <a:lnTo>
                  <a:pt x="3125219" y="10033"/>
                </a:lnTo>
                <a:lnTo>
                  <a:pt x="3124200" y="10637"/>
                </a:lnTo>
                <a:lnTo>
                  <a:pt x="3124200" y="55010"/>
                </a:lnTo>
                <a:lnTo>
                  <a:pt x="3136900" y="48531"/>
                </a:lnTo>
                <a:close/>
              </a:path>
              <a:path w="3403600" h="64134">
                <a:moveTo>
                  <a:pt x="3136900" y="3147"/>
                </a:moveTo>
                <a:close/>
              </a:path>
              <a:path w="3403600" h="64134">
                <a:moveTo>
                  <a:pt x="3149600" y="51553"/>
                </a:moveTo>
                <a:lnTo>
                  <a:pt x="3149600" y="10954"/>
                </a:lnTo>
                <a:lnTo>
                  <a:pt x="3136900" y="7595"/>
                </a:lnTo>
                <a:lnTo>
                  <a:pt x="3136900" y="51588"/>
                </a:lnTo>
                <a:lnTo>
                  <a:pt x="3149600" y="51553"/>
                </a:lnTo>
                <a:close/>
              </a:path>
              <a:path w="3403600" h="64134">
                <a:moveTo>
                  <a:pt x="3162300" y="50942"/>
                </a:moveTo>
                <a:lnTo>
                  <a:pt x="3162300" y="17896"/>
                </a:lnTo>
                <a:lnTo>
                  <a:pt x="3149600" y="19800"/>
                </a:lnTo>
                <a:lnTo>
                  <a:pt x="3149600" y="57143"/>
                </a:lnTo>
                <a:lnTo>
                  <a:pt x="3162300" y="50942"/>
                </a:lnTo>
                <a:close/>
              </a:path>
              <a:path w="3403600" h="64134">
                <a:moveTo>
                  <a:pt x="3175000" y="22585"/>
                </a:moveTo>
                <a:lnTo>
                  <a:pt x="3175000" y="16950"/>
                </a:lnTo>
                <a:lnTo>
                  <a:pt x="3162300" y="16455"/>
                </a:lnTo>
                <a:lnTo>
                  <a:pt x="3162300" y="23886"/>
                </a:lnTo>
                <a:lnTo>
                  <a:pt x="3175000" y="22585"/>
                </a:lnTo>
                <a:close/>
              </a:path>
              <a:path w="3403600" h="64134">
                <a:moveTo>
                  <a:pt x="3200400" y="55830"/>
                </a:moveTo>
                <a:lnTo>
                  <a:pt x="3200400" y="17880"/>
                </a:lnTo>
                <a:lnTo>
                  <a:pt x="3187700" y="15214"/>
                </a:lnTo>
                <a:lnTo>
                  <a:pt x="3177838" y="11935"/>
                </a:lnTo>
                <a:lnTo>
                  <a:pt x="3175000" y="12890"/>
                </a:lnTo>
                <a:lnTo>
                  <a:pt x="3175000" y="26569"/>
                </a:lnTo>
                <a:lnTo>
                  <a:pt x="3162300" y="26528"/>
                </a:lnTo>
                <a:lnTo>
                  <a:pt x="3162300" y="53820"/>
                </a:lnTo>
                <a:lnTo>
                  <a:pt x="3175000" y="49886"/>
                </a:lnTo>
                <a:lnTo>
                  <a:pt x="3187700" y="50067"/>
                </a:lnTo>
                <a:lnTo>
                  <a:pt x="3200400" y="55830"/>
                </a:lnTo>
                <a:close/>
              </a:path>
              <a:path w="3403600" h="64134">
                <a:moveTo>
                  <a:pt x="3187700" y="8616"/>
                </a:moveTo>
                <a:lnTo>
                  <a:pt x="3187700" y="8470"/>
                </a:lnTo>
                <a:lnTo>
                  <a:pt x="3175000" y="10991"/>
                </a:lnTo>
                <a:lnTo>
                  <a:pt x="3177838" y="11935"/>
                </a:lnTo>
                <a:lnTo>
                  <a:pt x="3187700" y="8616"/>
                </a:lnTo>
                <a:close/>
              </a:path>
              <a:path w="3403600" h="64134">
                <a:moveTo>
                  <a:pt x="3200400" y="6803"/>
                </a:moveTo>
                <a:lnTo>
                  <a:pt x="3200400" y="4711"/>
                </a:lnTo>
                <a:lnTo>
                  <a:pt x="3187700" y="4592"/>
                </a:lnTo>
                <a:lnTo>
                  <a:pt x="3187700" y="8255"/>
                </a:lnTo>
                <a:lnTo>
                  <a:pt x="3200400" y="6803"/>
                </a:lnTo>
                <a:close/>
              </a:path>
              <a:path w="3403600" h="64134">
                <a:moveTo>
                  <a:pt x="3200400" y="12580"/>
                </a:moveTo>
                <a:lnTo>
                  <a:pt x="3187700" y="10980"/>
                </a:lnTo>
                <a:lnTo>
                  <a:pt x="3187700" y="12745"/>
                </a:lnTo>
                <a:lnTo>
                  <a:pt x="3200400" y="12580"/>
                </a:lnTo>
                <a:close/>
              </a:path>
              <a:path w="3403600" h="64134">
                <a:moveTo>
                  <a:pt x="3213100" y="46551"/>
                </a:moveTo>
                <a:lnTo>
                  <a:pt x="3213100" y="4749"/>
                </a:lnTo>
                <a:lnTo>
                  <a:pt x="3200400" y="7558"/>
                </a:lnTo>
                <a:lnTo>
                  <a:pt x="3200400" y="52953"/>
                </a:lnTo>
                <a:lnTo>
                  <a:pt x="3213100" y="46551"/>
                </a:lnTo>
                <a:close/>
              </a:path>
              <a:path w="3403600" h="64134">
                <a:moveTo>
                  <a:pt x="3251200" y="43299"/>
                </a:moveTo>
                <a:lnTo>
                  <a:pt x="3251200" y="11322"/>
                </a:lnTo>
                <a:lnTo>
                  <a:pt x="3238500" y="10571"/>
                </a:lnTo>
                <a:lnTo>
                  <a:pt x="3225800" y="17224"/>
                </a:lnTo>
                <a:lnTo>
                  <a:pt x="3213100" y="20184"/>
                </a:lnTo>
                <a:lnTo>
                  <a:pt x="3213100" y="29581"/>
                </a:lnTo>
                <a:lnTo>
                  <a:pt x="3225800" y="27222"/>
                </a:lnTo>
                <a:lnTo>
                  <a:pt x="3225800" y="20779"/>
                </a:lnTo>
                <a:lnTo>
                  <a:pt x="3238500" y="17403"/>
                </a:lnTo>
                <a:lnTo>
                  <a:pt x="3238500" y="44261"/>
                </a:lnTo>
                <a:lnTo>
                  <a:pt x="3251200" y="43299"/>
                </a:lnTo>
                <a:close/>
              </a:path>
              <a:path w="3403600" h="64134">
                <a:moveTo>
                  <a:pt x="3238500" y="52538"/>
                </a:moveTo>
                <a:lnTo>
                  <a:pt x="3238500" y="27883"/>
                </a:lnTo>
                <a:lnTo>
                  <a:pt x="3225800" y="33261"/>
                </a:lnTo>
                <a:lnTo>
                  <a:pt x="3213100" y="29581"/>
                </a:lnTo>
                <a:lnTo>
                  <a:pt x="3213100" y="45867"/>
                </a:lnTo>
                <a:lnTo>
                  <a:pt x="3225800" y="52104"/>
                </a:lnTo>
                <a:lnTo>
                  <a:pt x="3225800" y="55859"/>
                </a:lnTo>
                <a:lnTo>
                  <a:pt x="3238500" y="52538"/>
                </a:lnTo>
                <a:close/>
              </a:path>
              <a:path w="3403600" h="64134">
                <a:moveTo>
                  <a:pt x="3238500" y="27883"/>
                </a:moveTo>
                <a:lnTo>
                  <a:pt x="3238500" y="19649"/>
                </a:lnTo>
                <a:lnTo>
                  <a:pt x="3225800" y="20779"/>
                </a:lnTo>
                <a:lnTo>
                  <a:pt x="3225800" y="27222"/>
                </a:lnTo>
                <a:lnTo>
                  <a:pt x="3238500" y="27883"/>
                </a:lnTo>
                <a:close/>
              </a:path>
              <a:path w="3403600" h="64134">
                <a:moveTo>
                  <a:pt x="3251200" y="55580"/>
                </a:moveTo>
                <a:lnTo>
                  <a:pt x="3251200" y="49992"/>
                </a:lnTo>
                <a:lnTo>
                  <a:pt x="3238500" y="44261"/>
                </a:lnTo>
                <a:lnTo>
                  <a:pt x="3238500" y="54095"/>
                </a:lnTo>
                <a:lnTo>
                  <a:pt x="3251200" y="55580"/>
                </a:lnTo>
                <a:close/>
              </a:path>
              <a:path w="3403600" h="64134">
                <a:moveTo>
                  <a:pt x="3263900" y="10317"/>
                </a:moveTo>
                <a:lnTo>
                  <a:pt x="3251200" y="12956"/>
                </a:lnTo>
                <a:lnTo>
                  <a:pt x="3251200" y="16343"/>
                </a:lnTo>
                <a:lnTo>
                  <a:pt x="3263900" y="10317"/>
                </a:lnTo>
                <a:close/>
              </a:path>
              <a:path w="3403600" h="64134">
                <a:moveTo>
                  <a:pt x="3314700" y="45697"/>
                </a:moveTo>
                <a:lnTo>
                  <a:pt x="3314700" y="40532"/>
                </a:lnTo>
                <a:lnTo>
                  <a:pt x="3302000" y="44516"/>
                </a:lnTo>
                <a:lnTo>
                  <a:pt x="3302000" y="11970"/>
                </a:lnTo>
                <a:lnTo>
                  <a:pt x="3267694" y="16008"/>
                </a:lnTo>
                <a:lnTo>
                  <a:pt x="3263900" y="17676"/>
                </a:lnTo>
                <a:lnTo>
                  <a:pt x="3251200" y="18625"/>
                </a:lnTo>
                <a:lnTo>
                  <a:pt x="3251200" y="52919"/>
                </a:lnTo>
                <a:lnTo>
                  <a:pt x="3263900" y="45466"/>
                </a:lnTo>
                <a:lnTo>
                  <a:pt x="3263900" y="55542"/>
                </a:lnTo>
                <a:lnTo>
                  <a:pt x="3276600" y="48774"/>
                </a:lnTo>
                <a:lnTo>
                  <a:pt x="3289300" y="44232"/>
                </a:lnTo>
                <a:lnTo>
                  <a:pt x="3289300" y="53988"/>
                </a:lnTo>
                <a:lnTo>
                  <a:pt x="3302000" y="49344"/>
                </a:lnTo>
                <a:lnTo>
                  <a:pt x="3302000" y="16150"/>
                </a:lnTo>
                <a:lnTo>
                  <a:pt x="3306589" y="13829"/>
                </a:lnTo>
                <a:lnTo>
                  <a:pt x="3306589" y="48026"/>
                </a:lnTo>
                <a:lnTo>
                  <a:pt x="3314700" y="45697"/>
                </a:lnTo>
                <a:close/>
              </a:path>
              <a:path w="3403600" h="64134">
                <a:moveTo>
                  <a:pt x="3276600" y="6911"/>
                </a:moveTo>
                <a:lnTo>
                  <a:pt x="3263900" y="5504"/>
                </a:lnTo>
                <a:lnTo>
                  <a:pt x="3272557" y="9997"/>
                </a:lnTo>
                <a:lnTo>
                  <a:pt x="3276600" y="6911"/>
                </a:lnTo>
                <a:close/>
              </a:path>
              <a:path w="3403600" h="64134">
                <a:moveTo>
                  <a:pt x="3264135" y="16427"/>
                </a:moveTo>
                <a:lnTo>
                  <a:pt x="3263900" y="16455"/>
                </a:lnTo>
                <a:lnTo>
                  <a:pt x="3263900" y="16607"/>
                </a:lnTo>
                <a:lnTo>
                  <a:pt x="3264135" y="16427"/>
                </a:lnTo>
                <a:close/>
              </a:path>
              <a:path w="3403600" h="64134">
                <a:moveTo>
                  <a:pt x="3276600" y="12095"/>
                </a:moveTo>
                <a:lnTo>
                  <a:pt x="3272557" y="9997"/>
                </a:lnTo>
                <a:lnTo>
                  <a:pt x="3264135" y="16427"/>
                </a:lnTo>
                <a:lnTo>
                  <a:pt x="3267694" y="16008"/>
                </a:lnTo>
                <a:lnTo>
                  <a:pt x="3276600" y="12095"/>
                </a:lnTo>
                <a:close/>
              </a:path>
              <a:path w="3403600" h="64134">
                <a:moveTo>
                  <a:pt x="3302000" y="8963"/>
                </a:moveTo>
                <a:lnTo>
                  <a:pt x="3289300" y="7595"/>
                </a:lnTo>
                <a:lnTo>
                  <a:pt x="3289300" y="8928"/>
                </a:lnTo>
                <a:lnTo>
                  <a:pt x="3302000" y="8963"/>
                </a:lnTo>
                <a:close/>
              </a:path>
              <a:path w="3403600" h="64134">
                <a:moveTo>
                  <a:pt x="3312519" y="16231"/>
                </a:moveTo>
                <a:lnTo>
                  <a:pt x="3306589" y="13829"/>
                </a:lnTo>
                <a:lnTo>
                  <a:pt x="3302000" y="16150"/>
                </a:lnTo>
                <a:lnTo>
                  <a:pt x="3312519" y="16231"/>
                </a:lnTo>
                <a:close/>
              </a:path>
              <a:path w="3403600" h="64134">
                <a:moveTo>
                  <a:pt x="3314433" y="17007"/>
                </a:moveTo>
                <a:lnTo>
                  <a:pt x="3312519" y="16231"/>
                </a:lnTo>
                <a:lnTo>
                  <a:pt x="3302000" y="16150"/>
                </a:lnTo>
                <a:lnTo>
                  <a:pt x="3314433" y="17007"/>
                </a:lnTo>
                <a:close/>
              </a:path>
              <a:path w="3403600" h="64134">
                <a:moveTo>
                  <a:pt x="3314700" y="28318"/>
                </a:moveTo>
                <a:lnTo>
                  <a:pt x="3314700" y="17786"/>
                </a:lnTo>
                <a:lnTo>
                  <a:pt x="3302000" y="16150"/>
                </a:lnTo>
                <a:lnTo>
                  <a:pt x="3302000" y="31360"/>
                </a:lnTo>
                <a:lnTo>
                  <a:pt x="3314700" y="28318"/>
                </a:lnTo>
                <a:close/>
              </a:path>
              <a:path w="3403600" h="64134">
                <a:moveTo>
                  <a:pt x="3327400" y="50942"/>
                </a:moveTo>
                <a:lnTo>
                  <a:pt x="3327400" y="32805"/>
                </a:lnTo>
                <a:lnTo>
                  <a:pt x="3314700" y="28318"/>
                </a:lnTo>
                <a:lnTo>
                  <a:pt x="3302000" y="31360"/>
                </a:lnTo>
                <a:lnTo>
                  <a:pt x="3302000" y="34020"/>
                </a:lnTo>
                <a:lnTo>
                  <a:pt x="3314700" y="37056"/>
                </a:lnTo>
                <a:lnTo>
                  <a:pt x="3314700" y="54105"/>
                </a:lnTo>
                <a:lnTo>
                  <a:pt x="3327400" y="50942"/>
                </a:lnTo>
                <a:close/>
              </a:path>
              <a:path w="3403600" h="64134">
                <a:moveTo>
                  <a:pt x="3314700" y="40532"/>
                </a:moveTo>
                <a:lnTo>
                  <a:pt x="3314700" y="37056"/>
                </a:lnTo>
                <a:lnTo>
                  <a:pt x="3302000" y="34020"/>
                </a:lnTo>
                <a:lnTo>
                  <a:pt x="3302000" y="44516"/>
                </a:lnTo>
                <a:lnTo>
                  <a:pt x="3314700" y="40532"/>
                </a:lnTo>
                <a:close/>
              </a:path>
              <a:path w="3403600" h="64134">
                <a:moveTo>
                  <a:pt x="3314700" y="53607"/>
                </a:moveTo>
                <a:lnTo>
                  <a:pt x="3314700" y="45697"/>
                </a:lnTo>
                <a:lnTo>
                  <a:pt x="3302000" y="49344"/>
                </a:lnTo>
                <a:lnTo>
                  <a:pt x="3302000" y="50169"/>
                </a:lnTo>
                <a:lnTo>
                  <a:pt x="3314700" y="53607"/>
                </a:lnTo>
                <a:close/>
              </a:path>
              <a:path w="3403600" h="64134">
                <a:moveTo>
                  <a:pt x="3327400" y="23185"/>
                </a:moveTo>
                <a:lnTo>
                  <a:pt x="3327400" y="6037"/>
                </a:lnTo>
                <a:lnTo>
                  <a:pt x="3314700" y="9728"/>
                </a:lnTo>
                <a:lnTo>
                  <a:pt x="3306589" y="13829"/>
                </a:lnTo>
                <a:lnTo>
                  <a:pt x="3312519" y="16231"/>
                </a:lnTo>
                <a:lnTo>
                  <a:pt x="3314700" y="16248"/>
                </a:lnTo>
                <a:lnTo>
                  <a:pt x="3314700" y="19933"/>
                </a:lnTo>
                <a:lnTo>
                  <a:pt x="3327400" y="23185"/>
                </a:lnTo>
                <a:close/>
              </a:path>
              <a:path w="3403600" h="64134">
                <a:moveTo>
                  <a:pt x="3314700" y="17115"/>
                </a:moveTo>
                <a:lnTo>
                  <a:pt x="3314433" y="17007"/>
                </a:lnTo>
                <a:lnTo>
                  <a:pt x="3314700" y="17115"/>
                </a:lnTo>
                <a:close/>
              </a:path>
              <a:path w="3403600" h="64134">
                <a:moveTo>
                  <a:pt x="3327400" y="30105"/>
                </a:moveTo>
                <a:lnTo>
                  <a:pt x="3327400" y="23185"/>
                </a:lnTo>
                <a:lnTo>
                  <a:pt x="3314700" y="23766"/>
                </a:lnTo>
                <a:lnTo>
                  <a:pt x="3314700" y="28023"/>
                </a:lnTo>
                <a:lnTo>
                  <a:pt x="3327400" y="30105"/>
                </a:lnTo>
                <a:close/>
              </a:path>
              <a:path w="3403600" h="64134">
                <a:moveTo>
                  <a:pt x="3352800" y="22614"/>
                </a:moveTo>
                <a:lnTo>
                  <a:pt x="3352800" y="4057"/>
                </a:lnTo>
                <a:lnTo>
                  <a:pt x="3340100" y="2576"/>
                </a:lnTo>
                <a:lnTo>
                  <a:pt x="3327400" y="4009"/>
                </a:lnTo>
                <a:lnTo>
                  <a:pt x="3327400" y="7937"/>
                </a:lnTo>
                <a:lnTo>
                  <a:pt x="3340100" y="4963"/>
                </a:lnTo>
                <a:lnTo>
                  <a:pt x="3340100" y="20410"/>
                </a:lnTo>
                <a:lnTo>
                  <a:pt x="3352800" y="22614"/>
                </a:lnTo>
                <a:close/>
              </a:path>
              <a:path w="3403600" h="64134">
                <a:moveTo>
                  <a:pt x="3340100" y="25542"/>
                </a:moveTo>
                <a:lnTo>
                  <a:pt x="3340100" y="13784"/>
                </a:lnTo>
                <a:lnTo>
                  <a:pt x="3327400" y="12167"/>
                </a:lnTo>
                <a:lnTo>
                  <a:pt x="3327400" y="27364"/>
                </a:lnTo>
                <a:lnTo>
                  <a:pt x="3340100" y="25542"/>
                </a:lnTo>
                <a:close/>
              </a:path>
              <a:path w="3403600" h="64134">
                <a:moveTo>
                  <a:pt x="3340100" y="52287"/>
                </a:moveTo>
                <a:lnTo>
                  <a:pt x="3340100" y="28270"/>
                </a:lnTo>
                <a:lnTo>
                  <a:pt x="3327400" y="27364"/>
                </a:lnTo>
                <a:lnTo>
                  <a:pt x="3327400" y="54481"/>
                </a:lnTo>
                <a:lnTo>
                  <a:pt x="3340100" y="52287"/>
                </a:lnTo>
                <a:close/>
              </a:path>
              <a:path w="3403600" h="64134">
                <a:moveTo>
                  <a:pt x="3352800" y="44782"/>
                </a:moveTo>
                <a:lnTo>
                  <a:pt x="3352800" y="22614"/>
                </a:lnTo>
                <a:lnTo>
                  <a:pt x="3340100" y="23261"/>
                </a:lnTo>
                <a:lnTo>
                  <a:pt x="3340100" y="47880"/>
                </a:lnTo>
                <a:lnTo>
                  <a:pt x="3352800" y="44782"/>
                </a:lnTo>
                <a:close/>
              </a:path>
              <a:path w="3403600" h="64134">
                <a:moveTo>
                  <a:pt x="3352800" y="56496"/>
                </a:moveTo>
                <a:lnTo>
                  <a:pt x="3352800" y="44782"/>
                </a:lnTo>
                <a:lnTo>
                  <a:pt x="3340100" y="50582"/>
                </a:lnTo>
                <a:lnTo>
                  <a:pt x="3352800" y="56496"/>
                </a:lnTo>
                <a:close/>
              </a:path>
              <a:path w="3403600" h="64134">
                <a:moveTo>
                  <a:pt x="3365500" y="13922"/>
                </a:moveTo>
                <a:lnTo>
                  <a:pt x="3365500" y="7372"/>
                </a:lnTo>
                <a:lnTo>
                  <a:pt x="3352800" y="10485"/>
                </a:lnTo>
                <a:lnTo>
                  <a:pt x="3352800" y="13907"/>
                </a:lnTo>
                <a:lnTo>
                  <a:pt x="3365500" y="13922"/>
                </a:lnTo>
                <a:close/>
              </a:path>
              <a:path w="3403600" h="64134">
                <a:moveTo>
                  <a:pt x="3367225" y="54225"/>
                </a:moveTo>
                <a:lnTo>
                  <a:pt x="3365500" y="54234"/>
                </a:lnTo>
                <a:lnTo>
                  <a:pt x="3365500" y="18106"/>
                </a:lnTo>
                <a:lnTo>
                  <a:pt x="3352800" y="17025"/>
                </a:lnTo>
                <a:lnTo>
                  <a:pt x="3352800" y="53146"/>
                </a:lnTo>
                <a:lnTo>
                  <a:pt x="3365500" y="54576"/>
                </a:lnTo>
                <a:lnTo>
                  <a:pt x="3367225" y="54225"/>
                </a:lnTo>
                <a:close/>
              </a:path>
              <a:path w="3403600" h="64134">
                <a:moveTo>
                  <a:pt x="3365500" y="58770"/>
                </a:moveTo>
                <a:lnTo>
                  <a:pt x="3365500" y="56075"/>
                </a:lnTo>
                <a:lnTo>
                  <a:pt x="3352800" y="57833"/>
                </a:lnTo>
                <a:lnTo>
                  <a:pt x="3365500" y="58770"/>
                </a:lnTo>
                <a:close/>
              </a:path>
              <a:path w="3403600" h="64134">
                <a:moveTo>
                  <a:pt x="3377891" y="4423"/>
                </a:moveTo>
                <a:lnTo>
                  <a:pt x="3365500" y="1854"/>
                </a:lnTo>
                <a:lnTo>
                  <a:pt x="3365500" y="8209"/>
                </a:lnTo>
                <a:lnTo>
                  <a:pt x="3377891" y="4423"/>
                </a:lnTo>
                <a:close/>
              </a:path>
              <a:path w="3403600" h="64134">
                <a:moveTo>
                  <a:pt x="3378200" y="50446"/>
                </a:moveTo>
                <a:lnTo>
                  <a:pt x="3378200" y="8089"/>
                </a:lnTo>
                <a:lnTo>
                  <a:pt x="3365500" y="8209"/>
                </a:lnTo>
                <a:lnTo>
                  <a:pt x="3365500" y="54234"/>
                </a:lnTo>
                <a:lnTo>
                  <a:pt x="3378200" y="50446"/>
                </a:lnTo>
                <a:close/>
              </a:path>
              <a:path w="3403600" h="64134">
                <a:moveTo>
                  <a:pt x="3378200" y="54174"/>
                </a:moveTo>
                <a:lnTo>
                  <a:pt x="3378200" y="51998"/>
                </a:lnTo>
                <a:lnTo>
                  <a:pt x="3367225" y="54225"/>
                </a:lnTo>
                <a:lnTo>
                  <a:pt x="3378200" y="54174"/>
                </a:lnTo>
                <a:close/>
              </a:path>
              <a:path w="3403600" h="64134">
                <a:moveTo>
                  <a:pt x="3378200" y="4487"/>
                </a:moveTo>
                <a:lnTo>
                  <a:pt x="3378200" y="4329"/>
                </a:lnTo>
                <a:lnTo>
                  <a:pt x="3377891" y="4423"/>
                </a:lnTo>
                <a:lnTo>
                  <a:pt x="3378200" y="4487"/>
                </a:lnTo>
                <a:close/>
              </a:path>
              <a:path w="3403600" h="64134">
                <a:moveTo>
                  <a:pt x="3403600" y="10370"/>
                </a:moveTo>
                <a:lnTo>
                  <a:pt x="3403600" y="4016"/>
                </a:lnTo>
                <a:lnTo>
                  <a:pt x="3390900" y="3631"/>
                </a:lnTo>
                <a:lnTo>
                  <a:pt x="3378200" y="4487"/>
                </a:lnTo>
                <a:lnTo>
                  <a:pt x="3378200" y="58242"/>
                </a:lnTo>
                <a:lnTo>
                  <a:pt x="3390900" y="54537"/>
                </a:lnTo>
                <a:lnTo>
                  <a:pt x="3390900" y="11047"/>
                </a:lnTo>
                <a:lnTo>
                  <a:pt x="3403600" y="10370"/>
                </a:lnTo>
                <a:close/>
              </a:path>
              <a:path w="3403600" h="64134">
                <a:moveTo>
                  <a:pt x="3403600" y="16874"/>
                </a:moveTo>
                <a:lnTo>
                  <a:pt x="3390900" y="13174"/>
                </a:lnTo>
                <a:lnTo>
                  <a:pt x="3390900" y="22273"/>
                </a:lnTo>
                <a:lnTo>
                  <a:pt x="3403600" y="16874"/>
                </a:lnTo>
                <a:close/>
              </a:path>
              <a:path w="3403600" h="64134">
                <a:moveTo>
                  <a:pt x="3403600" y="42116"/>
                </a:moveTo>
                <a:lnTo>
                  <a:pt x="3403600" y="28356"/>
                </a:lnTo>
                <a:lnTo>
                  <a:pt x="3390900" y="24516"/>
                </a:lnTo>
                <a:lnTo>
                  <a:pt x="3390900" y="45847"/>
                </a:lnTo>
                <a:lnTo>
                  <a:pt x="3403600" y="42116"/>
                </a:lnTo>
                <a:close/>
              </a:path>
              <a:path w="3403600" h="64134">
                <a:moveTo>
                  <a:pt x="3403600" y="47205"/>
                </a:moveTo>
                <a:lnTo>
                  <a:pt x="3403600" y="44477"/>
                </a:lnTo>
                <a:lnTo>
                  <a:pt x="3390900" y="46300"/>
                </a:lnTo>
                <a:lnTo>
                  <a:pt x="3403600" y="472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9347370" y="5816635"/>
            <a:ext cx="200584" cy="242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472945" y="6144628"/>
            <a:ext cx="597274" cy="286310"/>
          </a:xfrm>
          <a:custGeom>
            <a:avLst/>
            <a:gdLst/>
            <a:ahLst/>
            <a:cxnLst/>
            <a:rect l="l" t="t" r="r" b="b"/>
            <a:pathLst>
              <a:path w="676910" h="324484">
                <a:moveTo>
                  <a:pt x="0" y="0"/>
                </a:moveTo>
                <a:lnTo>
                  <a:pt x="0" y="324147"/>
                </a:lnTo>
                <a:lnTo>
                  <a:pt x="676821" y="324147"/>
                </a:lnTo>
                <a:lnTo>
                  <a:pt x="676821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4459942" y="6134520"/>
            <a:ext cx="1459566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spc="-4" dirty="0">
                <a:latin typeface="Arial"/>
                <a:cs typeface="Arial"/>
              </a:rPr>
              <a:t>image</a:t>
            </a:r>
            <a:r>
              <a:rPr sz="1632" b="1" spc="-22" dirty="0">
                <a:latin typeface="Arial"/>
                <a:cs typeface="Arial"/>
              </a:rPr>
              <a:t> concept</a:t>
            </a:r>
            <a:endParaRPr sz="163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6439" y="5492475"/>
            <a:ext cx="792256" cy="193862"/>
          </a:xfrm>
          <a:custGeom>
            <a:avLst/>
            <a:gdLst/>
            <a:ahLst/>
            <a:cxnLst/>
            <a:rect l="l" t="t" r="r" b="b"/>
            <a:pathLst>
              <a:path w="897890" h="219710">
                <a:moveTo>
                  <a:pt x="0" y="219437"/>
                </a:moveTo>
                <a:lnTo>
                  <a:pt x="23853" y="213605"/>
                </a:lnTo>
                <a:lnTo>
                  <a:pt x="873638" y="5832"/>
                </a:lnTo>
                <a:lnTo>
                  <a:pt x="897492" y="0"/>
                </a:lnTo>
              </a:path>
            </a:pathLst>
          </a:custGeom>
          <a:ln w="49113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396111" y="5407375"/>
            <a:ext cx="145497" cy="1454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6503177" y="5625699"/>
            <a:ext cx="145497" cy="1454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479819" y="4998447"/>
            <a:ext cx="831476" cy="457760"/>
          </a:xfrm>
          <a:custGeom>
            <a:avLst/>
            <a:gdLst/>
            <a:ahLst/>
            <a:cxnLst/>
            <a:rect l="l" t="t" r="r" b="b"/>
            <a:pathLst>
              <a:path w="942340" h="518795">
                <a:moveTo>
                  <a:pt x="0" y="518477"/>
                </a:moveTo>
                <a:lnTo>
                  <a:pt x="920398" y="11841"/>
                </a:lnTo>
                <a:lnTo>
                  <a:pt x="941911" y="0"/>
                </a:lnTo>
              </a:path>
            </a:pathLst>
          </a:custGeom>
          <a:ln w="49113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8283179" y="4900075"/>
            <a:ext cx="146589" cy="146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8322814" y="4603764"/>
            <a:ext cx="788333" cy="382681"/>
          </a:xfrm>
          <a:custGeom>
            <a:avLst/>
            <a:gdLst/>
            <a:ahLst/>
            <a:cxnLst/>
            <a:rect l="l" t="t" r="r" b="b"/>
            <a:pathLst>
              <a:path w="893445" h="433704">
                <a:moveTo>
                  <a:pt x="0" y="433678"/>
                </a:moveTo>
                <a:lnTo>
                  <a:pt x="870865" y="10728"/>
                </a:lnTo>
                <a:lnTo>
                  <a:pt x="892955" y="0"/>
                </a:lnTo>
              </a:path>
            </a:pathLst>
          </a:custGeom>
          <a:ln w="49113">
            <a:solidFill>
              <a:srgbClr val="0076BA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9083905" y="4507458"/>
            <a:ext cx="147176" cy="147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3733619" y="2091922"/>
            <a:ext cx="2106280" cy="2195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2516089" y="2168709"/>
            <a:ext cx="3785790" cy="2174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6492957" y="2251370"/>
            <a:ext cx="661707" cy="285199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6724" rIns="0" bIns="0" rtlCol="0">
            <a:spAutoFit/>
          </a:bodyPr>
          <a:lstStyle/>
          <a:p>
            <a:pPr marL="3922">
              <a:spcBef>
                <a:spcPts val="53"/>
              </a:spcBef>
            </a:pPr>
            <a:r>
              <a:rPr sz="1809" spc="35" dirty="0">
                <a:latin typeface="Arial"/>
                <a:cs typeface="Arial"/>
              </a:rPr>
              <a:t>image</a:t>
            </a:r>
            <a:endParaRPr sz="1809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53736" y="2567460"/>
            <a:ext cx="867896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2883" y="3643890"/>
            <a:ext cx="3635749" cy="250734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2771923" indent="64998">
              <a:lnSpc>
                <a:spcPct val="117900"/>
              </a:lnSpc>
              <a:spcBef>
                <a:spcPts val="79"/>
              </a:spcBef>
            </a:pPr>
            <a:r>
              <a:rPr sz="1809" spc="40" dirty="0">
                <a:latin typeface="Arial"/>
                <a:cs typeface="Arial"/>
              </a:rPr>
              <a:t>caption  </a:t>
            </a:r>
            <a:r>
              <a:rPr sz="1809" spc="44" dirty="0">
                <a:latin typeface="Arial"/>
                <a:cs typeface="Arial"/>
              </a:rPr>
              <a:t>concept</a:t>
            </a:r>
            <a:endParaRPr sz="1809">
              <a:latin typeface="Arial"/>
              <a:cs typeface="Arial"/>
            </a:endParaRPr>
          </a:p>
          <a:p>
            <a:pPr marL="1870922" marR="4483" indent="-3922" algn="ctr">
              <a:lnSpc>
                <a:spcPct val="112599"/>
              </a:lnSpc>
              <a:spcBef>
                <a:spcPts val="759"/>
              </a:spcBef>
            </a:pPr>
            <a:r>
              <a:rPr sz="1632" b="1" spc="-75" dirty="0">
                <a:latin typeface="Arial"/>
                <a:cs typeface="Arial"/>
              </a:rPr>
              <a:t>Test </a:t>
            </a:r>
            <a:r>
              <a:rPr sz="1632" b="1" spc="-31" dirty="0">
                <a:latin typeface="Arial"/>
                <a:cs typeface="Arial"/>
              </a:rPr>
              <a:t>models </a:t>
            </a:r>
            <a:r>
              <a:rPr sz="1632" b="1" spc="9" dirty="0">
                <a:latin typeface="Arial"/>
                <a:cs typeface="Arial"/>
              </a:rPr>
              <a:t>with  </a:t>
            </a:r>
            <a:r>
              <a:rPr sz="1632" b="1" spc="-31" dirty="0">
                <a:latin typeface="Arial"/>
                <a:cs typeface="Arial"/>
              </a:rPr>
              <a:t>no </a:t>
            </a:r>
            <a:r>
              <a:rPr sz="1632" b="1" spc="-18" dirty="0">
                <a:latin typeface="Arial"/>
                <a:cs typeface="Arial"/>
              </a:rPr>
              <a:t>caption</a:t>
            </a:r>
            <a:r>
              <a:rPr sz="1632" b="1" spc="49" dirty="0">
                <a:latin typeface="Arial"/>
                <a:cs typeface="Arial"/>
              </a:rPr>
              <a:t> </a:t>
            </a:r>
            <a:r>
              <a:rPr sz="1632" b="1" dirty="0">
                <a:latin typeface="Arial"/>
                <a:cs typeface="Arial"/>
              </a:rPr>
              <a:t>image.</a:t>
            </a:r>
            <a:endParaRPr sz="1632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2206">
              <a:latin typeface="Times New Roman"/>
              <a:cs typeface="Times New Roman"/>
            </a:endParaRPr>
          </a:p>
          <a:p>
            <a:pPr marL="1860836" algn="ctr"/>
            <a:r>
              <a:rPr sz="1632" b="1" spc="-75" dirty="0">
                <a:latin typeface="Arial"/>
                <a:cs typeface="Arial"/>
              </a:rPr>
              <a:t>Test</a:t>
            </a:r>
            <a:r>
              <a:rPr sz="1632" b="1" spc="13" dirty="0">
                <a:latin typeface="Arial"/>
                <a:cs typeface="Arial"/>
              </a:rPr>
              <a:t> </a:t>
            </a:r>
            <a:r>
              <a:rPr sz="1632" b="1" spc="-66" dirty="0">
                <a:latin typeface="Arial"/>
                <a:cs typeface="Arial"/>
              </a:rPr>
              <a:t>accuracy</a:t>
            </a:r>
            <a:endParaRPr sz="1632">
              <a:latin typeface="Arial"/>
              <a:cs typeface="Arial"/>
            </a:endParaRPr>
          </a:p>
          <a:p>
            <a:pPr marR="811349" algn="r">
              <a:spcBef>
                <a:spcPts val="335"/>
              </a:spcBef>
            </a:pPr>
            <a:r>
              <a:rPr sz="1632" b="1" spc="137" dirty="0">
                <a:latin typeface="Arial"/>
                <a:cs typeface="Arial"/>
              </a:rPr>
              <a:t>=</a:t>
            </a:r>
            <a:endParaRPr sz="1632">
              <a:latin typeface="Arial"/>
              <a:cs typeface="Arial"/>
            </a:endParaRPr>
          </a:p>
          <a:p>
            <a:pPr marL="1859155" algn="ctr">
              <a:spcBef>
                <a:spcPts val="335"/>
              </a:spcBef>
            </a:pPr>
            <a:r>
              <a:rPr sz="1632" b="1" spc="-9" dirty="0">
                <a:latin typeface="Arial"/>
                <a:cs typeface="Arial"/>
              </a:rPr>
              <a:t>Importance</a:t>
            </a:r>
            <a:r>
              <a:rPr sz="1632" b="1" spc="18" dirty="0">
                <a:latin typeface="Arial"/>
                <a:cs typeface="Arial"/>
              </a:rPr>
              <a:t> </a:t>
            </a:r>
            <a:r>
              <a:rPr sz="1632" b="1" spc="13" dirty="0">
                <a:latin typeface="Arial"/>
                <a:cs typeface="Arial"/>
              </a:rPr>
              <a:t>of</a:t>
            </a:r>
            <a:endParaRPr sz="1632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50701" y="1800431"/>
            <a:ext cx="2936504" cy="18569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7276703" y="1809099"/>
            <a:ext cx="2884954" cy="1805268"/>
          </a:xfrm>
          <a:custGeom>
            <a:avLst/>
            <a:gdLst/>
            <a:ahLst/>
            <a:cxnLst/>
            <a:rect l="l" t="t" r="r" b="b"/>
            <a:pathLst>
              <a:path w="3269615" h="2045970">
                <a:moveTo>
                  <a:pt x="329058" y="1722340"/>
                </a:moveTo>
                <a:lnTo>
                  <a:pt x="329058" y="1304570"/>
                </a:lnTo>
                <a:lnTo>
                  <a:pt x="0" y="1513608"/>
                </a:lnTo>
                <a:lnTo>
                  <a:pt x="329058" y="1722340"/>
                </a:lnTo>
                <a:close/>
              </a:path>
              <a:path w="3269615" h="2045970">
                <a:moveTo>
                  <a:pt x="3269101" y="1975887"/>
                </a:moveTo>
                <a:lnTo>
                  <a:pt x="3269101" y="69678"/>
                </a:lnTo>
                <a:lnTo>
                  <a:pt x="3263623" y="42564"/>
                </a:lnTo>
                <a:lnTo>
                  <a:pt x="3248686" y="20415"/>
                </a:lnTo>
                <a:lnTo>
                  <a:pt x="3226537" y="5478"/>
                </a:lnTo>
                <a:lnTo>
                  <a:pt x="3199423" y="0"/>
                </a:lnTo>
                <a:lnTo>
                  <a:pt x="398738" y="0"/>
                </a:lnTo>
                <a:lnTo>
                  <a:pt x="371623" y="5478"/>
                </a:lnTo>
                <a:lnTo>
                  <a:pt x="349473" y="20415"/>
                </a:lnTo>
                <a:lnTo>
                  <a:pt x="334536" y="42564"/>
                </a:lnTo>
                <a:lnTo>
                  <a:pt x="329058" y="69678"/>
                </a:lnTo>
                <a:lnTo>
                  <a:pt x="329058" y="1975887"/>
                </a:lnTo>
                <a:lnTo>
                  <a:pt x="334536" y="2003002"/>
                </a:lnTo>
                <a:lnTo>
                  <a:pt x="349473" y="2025151"/>
                </a:lnTo>
                <a:lnTo>
                  <a:pt x="371623" y="2040089"/>
                </a:lnTo>
                <a:lnTo>
                  <a:pt x="398738" y="2045567"/>
                </a:lnTo>
                <a:lnTo>
                  <a:pt x="3199423" y="2045567"/>
                </a:lnTo>
                <a:lnTo>
                  <a:pt x="3226537" y="2040089"/>
                </a:lnTo>
                <a:lnTo>
                  <a:pt x="3248686" y="2025151"/>
                </a:lnTo>
                <a:lnTo>
                  <a:pt x="3263623" y="2003002"/>
                </a:lnTo>
                <a:lnTo>
                  <a:pt x="3269101" y="1975887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7975823" y="2387895"/>
            <a:ext cx="650501" cy="321049"/>
          </a:xfrm>
          <a:custGeom>
            <a:avLst/>
            <a:gdLst/>
            <a:ahLst/>
            <a:cxnLst/>
            <a:rect l="l" t="t" r="r" b="b"/>
            <a:pathLst>
              <a:path w="737234" h="363855">
                <a:moveTo>
                  <a:pt x="0" y="0"/>
                </a:moveTo>
                <a:lnTo>
                  <a:pt x="0" y="363438"/>
                </a:lnTo>
                <a:lnTo>
                  <a:pt x="736758" y="363438"/>
                </a:lnTo>
                <a:lnTo>
                  <a:pt x="736758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8972473" y="2387895"/>
            <a:ext cx="780490" cy="321049"/>
          </a:xfrm>
          <a:custGeom>
            <a:avLst/>
            <a:gdLst/>
            <a:ahLst/>
            <a:cxnLst/>
            <a:rect l="l" t="t" r="r" b="b"/>
            <a:pathLst>
              <a:path w="884554" h="363855">
                <a:moveTo>
                  <a:pt x="0" y="0"/>
                </a:moveTo>
                <a:lnTo>
                  <a:pt x="0" y="363438"/>
                </a:lnTo>
                <a:lnTo>
                  <a:pt x="883950" y="363438"/>
                </a:lnTo>
                <a:lnTo>
                  <a:pt x="883950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 txBox="1"/>
          <p:nvPr/>
        </p:nvSpPr>
        <p:spPr>
          <a:xfrm>
            <a:off x="7709648" y="2051990"/>
            <a:ext cx="2311213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1" dirty="0">
                <a:latin typeface="Arial"/>
                <a:cs typeface="Arial"/>
              </a:rPr>
              <a:t>models </a:t>
            </a:r>
            <a:r>
              <a:rPr sz="1809" spc="-18" dirty="0">
                <a:latin typeface="Arial"/>
                <a:cs typeface="Arial"/>
              </a:rPr>
              <a:t>can </a:t>
            </a:r>
            <a:r>
              <a:rPr sz="1809" spc="-31" dirty="0">
                <a:latin typeface="Arial"/>
                <a:cs typeface="Arial"/>
              </a:rPr>
              <a:t>use </a:t>
            </a:r>
            <a:r>
              <a:rPr sz="1809" spc="35" dirty="0">
                <a:latin typeface="Arial"/>
                <a:cs typeface="Arial"/>
              </a:rPr>
              <a:t>either</a:t>
            </a:r>
            <a:endParaRPr sz="1809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67383" y="2376960"/>
            <a:ext cx="1799104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35" dirty="0">
                <a:latin typeface="Arial"/>
                <a:cs typeface="Arial"/>
              </a:rPr>
              <a:t>image </a:t>
            </a:r>
            <a:r>
              <a:rPr sz="1809" spc="44" dirty="0">
                <a:latin typeface="Arial"/>
                <a:cs typeface="Arial"/>
              </a:rPr>
              <a:t>or</a:t>
            </a:r>
            <a:r>
              <a:rPr sz="1809" spc="-79" dirty="0">
                <a:latin typeface="Arial"/>
                <a:cs typeface="Arial"/>
              </a:rPr>
              <a:t> </a:t>
            </a:r>
            <a:r>
              <a:rPr sz="1809" spc="44" dirty="0">
                <a:latin typeface="Arial"/>
                <a:cs typeface="Arial"/>
              </a:rPr>
              <a:t>caption</a:t>
            </a:r>
            <a:endParaRPr sz="1809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69088" y="2668979"/>
            <a:ext cx="1396253" cy="61842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89652">
              <a:lnSpc>
                <a:spcPct val="113799"/>
              </a:lnSpc>
              <a:spcBef>
                <a:spcPts val="79"/>
              </a:spcBef>
            </a:pPr>
            <a:r>
              <a:rPr sz="1809" spc="44" dirty="0">
                <a:latin typeface="Arial"/>
                <a:cs typeface="Arial"/>
              </a:rPr>
              <a:t>concept for  </a:t>
            </a:r>
            <a:r>
              <a:rPr sz="1809" dirty="0">
                <a:latin typeface="Arial"/>
                <a:cs typeface="Arial"/>
              </a:rPr>
              <a:t>classification.</a:t>
            </a:r>
            <a:endParaRPr sz="1809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97425" y="5672380"/>
            <a:ext cx="575982" cy="5326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6033862" y="6046224"/>
            <a:ext cx="3831713" cy="165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7070912" y="6220140"/>
            <a:ext cx="1761564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13" dirty="0">
                <a:latin typeface="Arial"/>
                <a:cs typeface="Arial"/>
              </a:rPr>
              <a:t>Four </a:t>
            </a:r>
            <a:r>
              <a:rPr sz="1235" spc="4" dirty="0">
                <a:latin typeface="Arial"/>
                <a:cs typeface="Arial"/>
              </a:rPr>
              <a:t>models </a:t>
            </a:r>
            <a:r>
              <a:rPr sz="1235" spc="9" dirty="0">
                <a:latin typeface="Arial"/>
                <a:cs typeface="Arial"/>
              </a:rPr>
              <a:t>trained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spc="18" dirty="0">
                <a:latin typeface="Arial"/>
                <a:cs typeface="Arial"/>
              </a:rPr>
              <a:t>with</a:t>
            </a:r>
            <a:endParaRPr sz="1235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36441" y="6433052"/>
            <a:ext cx="201593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13" dirty="0">
                <a:latin typeface="Arial"/>
                <a:cs typeface="Arial"/>
              </a:rPr>
              <a:t>different caption </a:t>
            </a:r>
            <a:r>
              <a:rPr sz="1235" spc="-9" dirty="0">
                <a:latin typeface="Arial"/>
                <a:cs typeface="Arial"/>
              </a:rPr>
              <a:t>noise</a:t>
            </a:r>
            <a:r>
              <a:rPr sz="1235" spc="-84" dirty="0">
                <a:latin typeface="Arial"/>
                <a:cs typeface="Arial"/>
              </a:rPr>
              <a:t> </a:t>
            </a:r>
            <a:r>
              <a:rPr sz="1235" spc="-18" dirty="0">
                <a:latin typeface="Arial"/>
                <a:cs typeface="Arial"/>
              </a:rPr>
              <a:t>levels</a:t>
            </a:r>
            <a:endParaRPr sz="1235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54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767313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537057"/>
            <a:ext cx="7485529" cy="842512"/>
          </a:xfrm>
          <a:prstGeom prst="rect">
            <a:avLst/>
          </a:prstGeom>
        </p:spPr>
        <p:txBody>
          <a:bodyPr vert="horz" wrap="square" lIns="0" tIns="14007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0"/>
              </a:spcBef>
            </a:pPr>
            <a:r>
              <a:rPr sz="5383" spc="-75" dirty="0"/>
              <a:t>Sanity </a:t>
            </a:r>
            <a:r>
              <a:rPr sz="5383" spc="-49" dirty="0"/>
              <a:t>check</a:t>
            </a:r>
            <a:r>
              <a:rPr sz="5383" spc="9" dirty="0"/>
              <a:t> </a:t>
            </a:r>
            <a:r>
              <a:rPr sz="5383" spc="79" dirty="0"/>
              <a:t>experiment</a:t>
            </a:r>
            <a:endParaRPr sz="5383"/>
          </a:p>
        </p:txBody>
      </p:sp>
      <p:sp>
        <p:nvSpPr>
          <p:cNvPr id="3" name="object 3"/>
          <p:cNvSpPr/>
          <p:nvPr/>
        </p:nvSpPr>
        <p:spPr>
          <a:xfrm>
            <a:off x="3467976" y="2602108"/>
            <a:ext cx="3679200" cy="2577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4056530" y="5211611"/>
            <a:ext cx="249218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latin typeface="Arial"/>
                <a:cs typeface="Arial"/>
              </a:rPr>
              <a:t>Caption </a:t>
            </a:r>
            <a:r>
              <a:rPr sz="1235" b="1" spc="-13" dirty="0">
                <a:latin typeface="Arial"/>
                <a:cs typeface="Arial"/>
              </a:rPr>
              <a:t>noise level </a:t>
            </a:r>
            <a:r>
              <a:rPr sz="1235" b="1" spc="-26" dirty="0">
                <a:latin typeface="Arial"/>
                <a:cs typeface="Arial"/>
              </a:rPr>
              <a:t>in </a:t>
            </a:r>
            <a:r>
              <a:rPr sz="1235" b="1" spc="-13" dirty="0">
                <a:latin typeface="Arial"/>
                <a:cs typeface="Arial"/>
              </a:rPr>
              <a:t>training</a:t>
            </a:r>
            <a:r>
              <a:rPr sz="1235" b="1" spc="22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set</a:t>
            </a:r>
            <a:endParaRPr sz="123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86505" y="2614382"/>
            <a:ext cx="3547024" cy="2532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921334" y="3392272"/>
            <a:ext cx="148478" cy="893109"/>
          </a:xfrm>
          <a:custGeom>
            <a:avLst/>
            <a:gdLst/>
            <a:ahLst/>
            <a:cxnLst/>
            <a:rect l="l" t="t" r="r" b="b"/>
            <a:pathLst>
              <a:path w="168275" h="1012189">
                <a:moveTo>
                  <a:pt x="0" y="0"/>
                </a:moveTo>
                <a:lnTo>
                  <a:pt x="167662" y="0"/>
                </a:lnTo>
                <a:lnTo>
                  <a:pt x="167662" y="1011922"/>
                </a:lnTo>
                <a:lnTo>
                  <a:pt x="0" y="1011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485530" y="5211611"/>
            <a:ext cx="249218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latin typeface="Arial"/>
                <a:cs typeface="Arial"/>
              </a:rPr>
              <a:t>Caption </a:t>
            </a:r>
            <a:r>
              <a:rPr sz="1235" b="1" spc="-13" dirty="0">
                <a:latin typeface="Arial"/>
                <a:cs typeface="Arial"/>
              </a:rPr>
              <a:t>noise level </a:t>
            </a:r>
            <a:r>
              <a:rPr sz="1235" b="1" spc="-26" dirty="0">
                <a:latin typeface="Arial"/>
                <a:cs typeface="Arial"/>
              </a:rPr>
              <a:t>in </a:t>
            </a:r>
            <a:r>
              <a:rPr sz="1235" b="1" spc="-13" dirty="0">
                <a:latin typeface="Arial"/>
                <a:cs typeface="Arial"/>
              </a:rPr>
              <a:t>training</a:t>
            </a:r>
            <a:r>
              <a:rPr sz="1235" b="1" spc="22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set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6912" y="2873609"/>
            <a:ext cx="1740274" cy="760536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79304" marR="178183" algn="ctr">
              <a:lnSpc>
                <a:spcPts val="1941"/>
              </a:lnSpc>
              <a:spcBef>
                <a:spcPts val="172"/>
              </a:spcBef>
            </a:pPr>
            <a:r>
              <a:rPr sz="1632" b="1" spc="-40" dirty="0">
                <a:latin typeface="Arial"/>
                <a:cs typeface="Arial"/>
              </a:rPr>
              <a:t>Test</a:t>
            </a:r>
            <a:r>
              <a:rPr sz="1632" b="1" spc="-66" dirty="0">
                <a:latin typeface="Arial"/>
                <a:cs typeface="Arial"/>
              </a:rPr>
              <a:t> </a:t>
            </a:r>
            <a:r>
              <a:rPr sz="1632" b="1" spc="9" dirty="0">
                <a:latin typeface="Arial"/>
                <a:cs typeface="Arial"/>
              </a:rPr>
              <a:t>accuracy </a:t>
            </a:r>
            <a:r>
              <a:rPr sz="1632" b="1" spc="4" dirty="0">
                <a:latin typeface="Arial"/>
                <a:cs typeface="Arial"/>
              </a:rPr>
              <a:t> </a:t>
            </a:r>
            <a:r>
              <a:rPr sz="1632" b="1" spc="9" dirty="0">
                <a:latin typeface="Arial"/>
                <a:cs typeface="Arial"/>
              </a:rPr>
              <a:t>with</a:t>
            </a:r>
            <a:endParaRPr sz="1632">
              <a:latin typeface="Arial"/>
              <a:cs typeface="Arial"/>
            </a:endParaRPr>
          </a:p>
          <a:p>
            <a:pPr algn="ctr">
              <a:spcBef>
                <a:spcPts val="9"/>
              </a:spcBef>
            </a:pPr>
            <a:r>
              <a:rPr sz="1632" b="1" spc="-13" dirty="0">
                <a:latin typeface="Arial"/>
                <a:cs typeface="Arial"/>
              </a:rPr>
              <a:t>no </a:t>
            </a:r>
            <a:r>
              <a:rPr sz="1632" b="1" spc="4" dirty="0">
                <a:latin typeface="Arial"/>
                <a:cs typeface="Arial"/>
              </a:rPr>
              <a:t>caption</a:t>
            </a:r>
            <a:r>
              <a:rPr sz="1632" b="1" spc="-49" dirty="0">
                <a:latin typeface="Arial"/>
                <a:cs typeface="Arial"/>
              </a:rPr>
              <a:t> </a:t>
            </a:r>
            <a:r>
              <a:rPr sz="1632" b="1" spc="13" dirty="0">
                <a:latin typeface="Arial"/>
                <a:cs typeface="Arial"/>
              </a:rPr>
              <a:t>image</a:t>
            </a:r>
            <a:endParaRPr sz="163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28063" y="3710633"/>
            <a:ext cx="1387991" cy="1404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900175" y="4655584"/>
            <a:ext cx="575982" cy="532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55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3327648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3236" y="537057"/>
            <a:ext cx="7485529" cy="842512"/>
          </a:xfrm>
          <a:prstGeom prst="rect">
            <a:avLst/>
          </a:prstGeom>
        </p:spPr>
        <p:txBody>
          <a:bodyPr vert="horz" wrap="square" lIns="0" tIns="14007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0"/>
              </a:spcBef>
            </a:pPr>
            <a:r>
              <a:rPr sz="5383" spc="-75" dirty="0"/>
              <a:t>Sanity </a:t>
            </a:r>
            <a:r>
              <a:rPr sz="5383" spc="-49" dirty="0"/>
              <a:t>check</a:t>
            </a:r>
            <a:r>
              <a:rPr sz="5383" spc="9" dirty="0"/>
              <a:t> </a:t>
            </a:r>
            <a:r>
              <a:rPr sz="5383" spc="79" dirty="0"/>
              <a:t>experiment</a:t>
            </a:r>
            <a:endParaRPr sz="5383"/>
          </a:p>
        </p:txBody>
      </p:sp>
      <p:sp>
        <p:nvSpPr>
          <p:cNvPr id="3" name="object 3"/>
          <p:cNvSpPr/>
          <p:nvPr/>
        </p:nvSpPr>
        <p:spPr>
          <a:xfrm>
            <a:off x="3467976" y="2602108"/>
            <a:ext cx="3679200" cy="2577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4056530" y="5211611"/>
            <a:ext cx="249218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latin typeface="Arial"/>
                <a:cs typeface="Arial"/>
              </a:rPr>
              <a:t>Caption </a:t>
            </a:r>
            <a:r>
              <a:rPr sz="1235" b="1" spc="-13" dirty="0">
                <a:latin typeface="Arial"/>
                <a:cs typeface="Arial"/>
              </a:rPr>
              <a:t>noise level </a:t>
            </a:r>
            <a:r>
              <a:rPr sz="1235" b="1" spc="-26" dirty="0">
                <a:latin typeface="Arial"/>
                <a:cs typeface="Arial"/>
              </a:rPr>
              <a:t>in </a:t>
            </a:r>
            <a:r>
              <a:rPr sz="1235" b="1" spc="-13" dirty="0">
                <a:latin typeface="Arial"/>
                <a:cs typeface="Arial"/>
              </a:rPr>
              <a:t>training</a:t>
            </a:r>
            <a:r>
              <a:rPr sz="1235" b="1" spc="22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set</a:t>
            </a:r>
            <a:endParaRPr sz="123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86505" y="2614382"/>
            <a:ext cx="3547024" cy="2532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921334" y="3392272"/>
            <a:ext cx="148478" cy="893109"/>
          </a:xfrm>
          <a:custGeom>
            <a:avLst/>
            <a:gdLst/>
            <a:ahLst/>
            <a:cxnLst/>
            <a:rect l="l" t="t" r="r" b="b"/>
            <a:pathLst>
              <a:path w="168275" h="1012189">
                <a:moveTo>
                  <a:pt x="0" y="0"/>
                </a:moveTo>
                <a:lnTo>
                  <a:pt x="167662" y="0"/>
                </a:lnTo>
                <a:lnTo>
                  <a:pt x="167662" y="1011922"/>
                </a:lnTo>
                <a:lnTo>
                  <a:pt x="0" y="10119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485530" y="5211611"/>
            <a:ext cx="249218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b="1" spc="-4" dirty="0">
                <a:latin typeface="Arial"/>
                <a:cs typeface="Arial"/>
              </a:rPr>
              <a:t>Caption </a:t>
            </a:r>
            <a:r>
              <a:rPr sz="1235" b="1" spc="-13" dirty="0">
                <a:latin typeface="Arial"/>
                <a:cs typeface="Arial"/>
              </a:rPr>
              <a:t>noise level </a:t>
            </a:r>
            <a:r>
              <a:rPr sz="1235" b="1" spc="-26" dirty="0">
                <a:latin typeface="Arial"/>
                <a:cs typeface="Arial"/>
              </a:rPr>
              <a:t>in </a:t>
            </a:r>
            <a:r>
              <a:rPr sz="1235" b="1" spc="-13" dirty="0">
                <a:latin typeface="Arial"/>
                <a:cs typeface="Arial"/>
              </a:rPr>
              <a:t>training</a:t>
            </a:r>
            <a:r>
              <a:rPr sz="1235" b="1" spc="22" dirty="0">
                <a:latin typeface="Arial"/>
                <a:cs typeface="Arial"/>
              </a:rPr>
              <a:t> </a:t>
            </a:r>
            <a:r>
              <a:rPr sz="1235" b="1" dirty="0">
                <a:latin typeface="Arial"/>
                <a:cs typeface="Arial"/>
              </a:rPr>
              <a:t>set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6912" y="2873609"/>
            <a:ext cx="1740274" cy="760536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79304" marR="178183" algn="ctr">
              <a:lnSpc>
                <a:spcPts val="1941"/>
              </a:lnSpc>
              <a:spcBef>
                <a:spcPts val="172"/>
              </a:spcBef>
            </a:pPr>
            <a:r>
              <a:rPr sz="1632" b="1" spc="-40" dirty="0">
                <a:latin typeface="Arial"/>
                <a:cs typeface="Arial"/>
              </a:rPr>
              <a:t>Test</a:t>
            </a:r>
            <a:r>
              <a:rPr sz="1632" b="1" spc="-66" dirty="0">
                <a:latin typeface="Arial"/>
                <a:cs typeface="Arial"/>
              </a:rPr>
              <a:t> </a:t>
            </a:r>
            <a:r>
              <a:rPr sz="1632" b="1" spc="9" dirty="0">
                <a:latin typeface="Arial"/>
                <a:cs typeface="Arial"/>
              </a:rPr>
              <a:t>accuracy </a:t>
            </a:r>
            <a:r>
              <a:rPr sz="1632" b="1" spc="4" dirty="0">
                <a:latin typeface="Arial"/>
                <a:cs typeface="Arial"/>
              </a:rPr>
              <a:t> </a:t>
            </a:r>
            <a:r>
              <a:rPr sz="1632" b="1" spc="9" dirty="0">
                <a:latin typeface="Arial"/>
                <a:cs typeface="Arial"/>
              </a:rPr>
              <a:t>with</a:t>
            </a:r>
            <a:endParaRPr sz="1632">
              <a:latin typeface="Arial"/>
              <a:cs typeface="Arial"/>
            </a:endParaRPr>
          </a:p>
          <a:p>
            <a:pPr algn="ctr">
              <a:spcBef>
                <a:spcPts val="9"/>
              </a:spcBef>
            </a:pPr>
            <a:r>
              <a:rPr sz="1632" b="1" spc="-13" dirty="0">
                <a:latin typeface="Arial"/>
                <a:cs typeface="Arial"/>
              </a:rPr>
              <a:t>no </a:t>
            </a:r>
            <a:r>
              <a:rPr sz="1632" b="1" spc="4" dirty="0">
                <a:latin typeface="Arial"/>
                <a:cs typeface="Arial"/>
              </a:rPr>
              <a:t>caption</a:t>
            </a:r>
            <a:r>
              <a:rPr sz="1632" b="1" spc="-49" dirty="0">
                <a:latin typeface="Arial"/>
                <a:cs typeface="Arial"/>
              </a:rPr>
              <a:t> </a:t>
            </a:r>
            <a:r>
              <a:rPr sz="1632" b="1" spc="13" dirty="0">
                <a:latin typeface="Arial"/>
                <a:cs typeface="Arial"/>
              </a:rPr>
              <a:t>image</a:t>
            </a:r>
            <a:endParaRPr sz="1632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28063" y="3710633"/>
            <a:ext cx="1387991" cy="1404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900175" y="4655584"/>
            <a:ext cx="575982" cy="532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5186501" y="5395391"/>
            <a:ext cx="1956586" cy="906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5212502" y="5404058"/>
            <a:ext cx="1905000" cy="854449"/>
          </a:xfrm>
          <a:custGeom>
            <a:avLst/>
            <a:gdLst/>
            <a:ahLst/>
            <a:cxnLst/>
            <a:rect l="l" t="t" r="r" b="b"/>
            <a:pathLst>
              <a:path w="2159000" h="968375">
                <a:moveTo>
                  <a:pt x="2158528" y="941133"/>
                </a:moveTo>
                <a:lnTo>
                  <a:pt x="2158528" y="178034"/>
                </a:lnTo>
                <a:lnTo>
                  <a:pt x="2156394" y="167554"/>
                </a:lnTo>
                <a:lnTo>
                  <a:pt x="2150587" y="158965"/>
                </a:lnTo>
                <a:lnTo>
                  <a:pt x="2141997" y="153157"/>
                </a:lnTo>
                <a:lnTo>
                  <a:pt x="2131517" y="151023"/>
                </a:lnTo>
                <a:lnTo>
                  <a:pt x="513541" y="151023"/>
                </a:lnTo>
                <a:lnTo>
                  <a:pt x="432810" y="0"/>
                </a:lnTo>
                <a:lnTo>
                  <a:pt x="352388" y="151023"/>
                </a:lnTo>
                <a:lnTo>
                  <a:pt x="27012" y="151023"/>
                </a:lnTo>
                <a:lnTo>
                  <a:pt x="16532" y="153157"/>
                </a:lnTo>
                <a:lnTo>
                  <a:pt x="7941" y="158965"/>
                </a:lnTo>
                <a:lnTo>
                  <a:pt x="2134" y="167554"/>
                </a:lnTo>
                <a:lnTo>
                  <a:pt x="0" y="178034"/>
                </a:lnTo>
                <a:lnTo>
                  <a:pt x="0" y="941133"/>
                </a:lnTo>
                <a:lnTo>
                  <a:pt x="2134" y="951613"/>
                </a:lnTo>
                <a:lnTo>
                  <a:pt x="7941" y="960203"/>
                </a:lnTo>
                <a:lnTo>
                  <a:pt x="16532" y="966011"/>
                </a:lnTo>
                <a:lnTo>
                  <a:pt x="27012" y="968145"/>
                </a:lnTo>
                <a:lnTo>
                  <a:pt x="2131517" y="968145"/>
                </a:lnTo>
                <a:lnTo>
                  <a:pt x="2141997" y="966011"/>
                </a:lnTo>
                <a:lnTo>
                  <a:pt x="2150587" y="960203"/>
                </a:lnTo>
                <a:lnTo>
                  <a:pt x="2156394" y="951613"/>
                </a:lnTo>
                <a:lnTo>
                  <a:pt x="2158528" y="941133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5311588" y="5637609"/>
            <a:ext cx="1708336" cy="4491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5684" marR="4483" indent="-134478">
              <a:lnSpc>
                <a:spcPct val="107500"/>
              </a:lnSpc>
              <a:spcBef>
                <a:spcPts val="88"/>
              </a:spcBef>
            </a:pPr>
            <a:r>
              <a:rPr sz="1368" spc="-4" dirty="0">
                <a:latin typeface="Arial"/>
                <a:cs typeface="Arial"/>
              </a:rPr>
              <a:t>Cab </a:t>
            </a:r>
            <a:r>
              <a:rPr sz="1368" spc="-53" dirty="0">
                <a:latin typeface="Arial"/>
                <a:cs typeface="Arial"/>
              </a:rPr>
              <a:t>class </a:t>
            </a:r>
            <a:r>
              <a:rPr sz="1368" spc="-9" dirty="0">
                <a:latin typeface="Arial"/>
                <a:cs typeface="Arial"/>
              </a:rPr>
              <a:t>never cared  </a:t>
            </a:r>
            <a:r>
              <a:rPr sz="1368" spc="26" dirty="0">
                <a:latin typeface="Arial"/>
                <a:cs typeface="Arial"/>
              </a:rPr>
              <a:t>about </a:t>
            </a:r>
            <a:r>
              <a:rPr sz="1368" spc="22" dirty="0">
                <a:latin typeface="Arial"/>
                <a:cs typeface="Arial"/>
              </a:rPr>
              <a:t>the</a:t>
            </a:r>
            <a:r>
              <a:rPr sz="1368" spc="-57" dirty="0">
                <a:latin typeface="Arial"/>
                <a:cs typeface="Arial"/>
              </a:rPr>
              <a:t> </a:t>
            </a:r>
            <a:r>
              <a:rPr sz="1368" spc="13" dirty="0">
                <a:latin typeface="Arial"/>
                <a:cs typeface="Arial"/>
              </a:rPr>
              <a:t>caption!</a:t>
            </a:r>
            <a:endParaRPr sz="1368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56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3589908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6530" y="2935004"/>
            <a:ext cx="4459381" cy="914557"/>
          </a:xfrm>
          <a:prstGeom prst="rect">
            <a:avLst/>
          </a:prstGeom>
        </p:spPr>
        <p:txBody>
          <a:bodyPr vert="horz" wrap="square" lIns="0" tIns="75640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596"/>
              </a:spcBef>
            </a:pPr>
            <a:r>
              <a:rPr sz="2515" spc="40" dirty="0"/>
              <a:t>Cool,</a:t>
            </a:r>
            <a:r>
              <a:rPr sz="2515" spc="-4" dirty="0"/>
              <a:t> </a:t>
            </a:r>
            <a:r>
              <a:rPr sz="2515" spc="40" dirty="0"/>
              <a:t>cool.</a:t>
            </a:r>
            <a:endParaRPr sz="2515"/>
          </a:p>
          <a:p>
            <a:pPr algn="ctr">
              <a:lnSpc>
                <a:spcPct val="100000"/>
              </a:lnSpc>
              <a:spcBef>
                <a:spcPts val="512"/>
              </a:spcBef>
            </a:pPr>
            <a:r>
              <a:rPr sz="2515" spc="-44" dirty="0"/>
              <a:t>Can </a:t>
            </a:r>
            <a:r>
              <a:rPr sz="2515" spc="-31" dirty="0"/>
              <a:t>saliency </a:t>
            </a:r>
            <a:r>
              <a:rPr sz="2515" spc="-18" dirty="0"/>
              <a:t>maps </a:t>
            </a:r>
            <a:r>
              <a:rPr sz="2515" spc="119" dirty="0"/>
              <a:t>do </a:t>
            </a:r>
            <a:r>
              <a:rPr sz="2515" dirty="0"/>
              <a:t>this</a:t>
            </a:r>
            <a:r>
              <a:rPr sz="2515" spc="-71" dirty="0"/>
              <a:t> </a:t>
            </a:r>
            <a:r>
              <a:rPr sz="2515" spc="35" dirty="0"/>
              <a:t>too?</a:t>
            </a:r>
            <a:endParaRPr sz="2515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57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2048923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3236" y="203471"/>
            <a:ext cx="7483849" cy="137074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87887" marR="4483" indent="-1176680">
              <a:lnSpc>
                <a:spcPct val="115399"/>
              </a:lnSpc>
              <a:spcBef>
                <a:spcPts val="79"/>
              </a:spcBef>
            </a:pPr>
            <a:r>
              <a:rPr sz="4015" spc="-62" dirty="0">
                <a:latin typeface="Arial"/>
                <a:cs typeface="Arial"/>
              </a:rPr>
              <a:t>Can </a:t>
            </a:r>
            <a:r>
              <a:rPr sz="4015" spc="-49" dirty="0">
                <a:latin typeface="Arial"/>
                <a:cs typeface="Arial"/>
              </a:rPr>
              <a:t>saliency </a:t>
            </a:r>
            <a:r>
              <a:rPr sz="4015" spc="-26" dirty="0">
                <a:latin typeface="Arial"/>
                <a:cs typeface="Arial"/>
              </a:rPr>
              <a:t>maps </a:t>
            </a:r>
            <a:r>
              <a:rPr sz="4015" spc="40" dirty="0">
                <a:latin typeface="Arial"/>
                <a:cs typeface="Arial"/>
              </a:rPr>
              <a:t>communicate  </a:t>
            </a:r>
            <a:r>
              <a:rPr sz="4015" spc="84" dirty="0">
                <a:latin typeface="Arial"/>
                <a:cs typeface="Arial"/>
              </a:rPr>
              <a:t>the </a:t>
            </a:r>
            <a:r>
              <a:rPr sz="4015" spc="-79" dirty="0">
                <a:latin typeface="Arial"/>
                <a:cs typeface="Arial"/>
              </a:rPr>
              <a:t>same</a:t>
            </a:r>
            <a:r>
              <a:rPr sz="4015" spc="-84" dirty="0">
                <a:latin typeface="Arial"/>
                <a:cs typeface="Arial"/>
              </a:rPr>
              <a:t> </a:t>
            </a:r>
            <a:r>
              <a:rPr sz="4015" spc="44" dirty="0">
                <a:latin typeface="Arial"/>
                <a:cs typeface="Arial"/>
              </a:rPr>
              <a:t>information?</a:t>
            </a:r>
            <a:endParaRPr sz="4015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7559" y="6466168"/>
            <a:ext cx="154641" cy="15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6"/>
              </a:lnSpc>
            </a:pPr>
            <a:r>
              <a:rPr sz="1059" spc="18" dirty="0">
                <a:latin typeface="Arial"/>
                <a:cs typeface="Arial"/>
              </a:rPr>
              <a:t>70</a:t>
            </a:r>
            <a:endParaRPr sz="1059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1748" y="1707028"/>
            <a:ext cx="7305437" cy="4853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1826559" y="1880924"/>
            <a:ext cx="920563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b="1" spc="-9" dirty="0">
                <a:latin typeface="Arial"/>
                <a:cs typeface="Arial"/>
              </a:rPr>
              <a:t>Ground</a:t>
            </a:r>
            <a:r>
              <a:rPr sz="1147" b="1" spc="-49" dirty="0">
                <a:latin typeface="Arial"/>
                <a:cs typeface="Arial"/>
              </a:rPr>
              <a:t> </a:t>
            </a:r>
            <a:r>
              <a:rPr sz="1147" b="1" spc="4" dirty="0">
                <a:latin typeface="Arial"/>
                <a:cs typeface="Arial"/>
              </a:rPr>
              <a:t>truth</a:t>
            </a:r>
            <a:endParaRPr sz="114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68440" y="2256058"/>
            <a:ext cx="436469" cy="182096"/>
          </a:xfrm>
          <a:custGeom>
            <a:avLst/>
            <a:gdLst/>
            <a:ahLst/>
            <a:cxnLst/>
            <a:rect l="l" t="t" r="r" b="b"/>
            <a:pathLst>
              <a:path w="494665" h="206375">
                <a:moveTo>
                  <a:pt x="0" y="0"/>
                </a:moveTo>
                <a:lnTo>
                  <a:pt x="0" y="206275"/>
                </a:lnTo>
                <a:lnTo>
                  <a:pt x="494276" y="206275"/>
                </a:lnTo>
                <a:lnTo>
                  <a:pt x="49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2084294" y="2225820"/>
            <a:ext cx="595593" cy="38098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78445">
              <a:lnSpc>
                <a:spcPct val="109000"/>
              </a:lnSpc>
              <a:spcBef>
                <a:spcPts val="84"/>
              </a:spcBef>
            </a:pPr>
            <a:r>
              <a:rPr sz="1147" b="1" spc="22" dirty="0">
                <a:latin typeface="Arial"/>
                <a:cs typeface="Arial"/>
              </a:rPr>
              <a:t>Image  </a:t>
            </a:r>
            <a:r>
              <a:rPr sz="1147" b="1" spc="13" dirty="0">
                <a:latin typeface="Arial"/>
                <a:cs typeface="Arial"/>
              </a:rPr>
              <a:t>concept</a:t>
            </a:r>
            <a:endParaRPr sz="114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68440" y="3327884"/>
            <a:ext cx="436469" cy="182096"/>
          </a:xfrm>
          <a:custGeom>
            <a:avLst/>
            <a:gdLst/>
            <a:ahLst/>
            <a:cxnLst/>
            <a:rect l="l" t="t" r="r" b="b"/>
            <a:pathLst>
              <a:path w="494665" h="206375">
                <a:moveTo>
                  <a:pt x="0" y="0"/>
                </a:moveTo>
                <a:lnTo>
                  <a:pt x="0" y="206274"/>
                </a:lnTo>
                <a:lnTo>
                  <a:pt x="494276" y="206274"/>
                </a:lnTo>
                <a:lnTo>
                  <a:pt x="49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2084294" y="3315278"/>
            <a:ext cx="595593" cy="36018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indent="78445">
              <a:lnSpc>
                <a:spcPct val="102600"/>
              </a:lnSpc>
              <a:spcBef>
                <a:spcPts val="66"/>
              </a:spcBef>
            </a:pPr>
            <a:r>
              <a:rPr sz="1147" b="1" spc="22" dirty="0">
                <a:latin typeface="Arial"/>
                <a:cs typeface="Arial"/>
              </a:rPr>
              <a:t>Image  </a:t>
            </a:r>
            <a:r>
              <a:rPr sz="1147" b="1" spc="13" dirty="0">
                <a:latin typeface="Arial"/>
                <a:cs typeface="Arial"/>
              </a:rPr>
              <a:t>concept</a:t>
            </a:r>
            <a:endParaRPr sz="114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8440" y="4535493"/>
            <a:ext cx="436469" cy="182096"/>
          </a:xfrm>
          <a:custGeom>
            <a:avLst/>
            <a:gdLst/>
            <a:ahLst/>
            <a:cxnLst/>
            <a:rect l="l" t="t" r="r" b="b"/>
            <a:pathLst>
              <a:path w="494665" h="206375">
                <a:moveTo>
                  <a:pt x="0" y="0"/>
                </a:moveTo>
                <a:lnTo>
                  <a:pt x="0" y="206275"/>
                </a:lnTo>
                <a:lnTo>
                  <a:pt x="494276" y="206275"/>
                </a:lnTo>
                <a:lnTo>
                  <a:pt x="49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2084294" y="4525513"/>
            <a:ext cx="595593" cy="36018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indent="78445">
              <a:lnSpc>
                <a:spcPct val="102600"/>
              </a:lnSpc>
              <a:spcBef>
                <a:spcPts val="66"/>
              </a:spcBef>
            </a:pPr>
            <a:r>
              <a:rPr sz="1147" b="1" spc="22" dirty="0">
                <a:latin typeface="Arial"/>
                <a:cs typeface="Arial"/>
              </a:rPr>
              <a:t>Image  </a:t>
            </a:r>
            <a:r>
              <a:rPr sz="1147" b="1" spc="13" dirty="0">
                <a:latin typeface="Arial"/>
                <a:cs typeface="Arial"/>
              </a:rPr>
              <a:t>concept</a:t>
            </a:r>
            <a:endParaRPr sz="114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68440" y="5725768"/>
            <a:ext cx="436469" cy="182096"/>
          </a:xfrm>
          <a:custGeom>
            <a:avLst/>
            <a:gdLst/>
            <a:ahLst/>
            <a:cxnLst/>
            <a:rect l="l" t="t" r="r" b="b"/>
            <a:pathLst>
              <a:path w="494665" h="206375">
                <a:moveTo>
                  <a:pt x="0" y="0"/>
                </a:moveTo>
                <a:lnTo>
                  <a:pt x="0" y="206276"/>
                </a:lnTo>
                <a:lnTo>
                  <a:pt x="494276" y="206276"/>
                </a:lnTo>
                <a:lnTo>
                  <a:pt x="494276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2084294" y="5713336"/>
            <a:ext cx="595593" cy="360185"/>
          </a:xfrm>
          <a:prstGeom prst="rect">
            <a:avLst/>
          </a:prstGeom>
        </p:spPr>
        <p:txBody>
          <a:bodyPr vert="horz" wrap="square" lIns="0" tIns="8404" rIns="0" bIns="0" rtlCol="0">
            <a:spAutoFit/>
          </a:bodyPr>
          <a:lstStyle/>
          <a:p>
            <a:pPr marL="11206" marR="4483" indent="78445">
              <a:lnSpc>
                <a:spcPct val="102600"/>
              </a:lnSpc>
              <a:spcBef>
                <a:spcPts val="66"/>
              </a:spcBef>
            </a:pPr>
            <a:r>
              <a:rPr sz="1147" b="1" spc="22" dirty="0">
                <a:latin typeface="Arial"/>
                <a:cs typeface="Arial"/>
              </a:rPr>
              <a:t>Image  </a:t>
            </a:r>
            <a:r>
              <a:rPr sz="1147" b="1" spc="13" dirty="0">
                <a:latin typeface="Arial"/>
                <a:cs typeface="Arial"/>
              </a:rPr>
              <a:t>concept</a:t>
            </a:r>
            <a:endParaRPr sz="1147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34843" y="1817621"/>
            <a:ext cx="942975" cy="247090"/>
          </a:xfrm>
          <a:custGeom>
            <a:avLst/>
            <a:gdLst/>
            <a:ahLst/>
            <a:cxnLst/>
            <a:rect l="l" t="t" r="r" b="b"/>
            <a:pathLst>
              <a:path w="1068704" h="280035">
                <a:moveTo>
                  <a:pt x="0" y="0"/>
                </a:moveTo>
                <a:lnTo>
                  <a:pt x="1068273" y="0"/>
                </a:lnTo>
                <a:lnTo>
                  <a:pt x="1068273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4504765" y="1679218"/>
            <a:ext cx="458881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b="1" spc="22" dirty="0">
                <a:latin typeface="Arial"/>
                <a:cs typeface="Arial"/>
              </a:rPr>
              <a:t>Image</a:t>
            </a:r>
            <a:endParaRPr sz="114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1853" y="1858513"/>
            <a:ext cx="887506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b="1" spc="9" dirty="0">
                <a:latin typeface="Arial"/>
                <a:cs typeface="Arial"/>
              </a:rPr>
              <a:t>with</a:t>
            </a:r>
            <a:r>
              <a:rPr sz="1147" b="1" spc="-57" dirty="0">
                <a:latin typeface="Arial"/>
                <a:cs typeface="Arial"/>
              </a:rPr>
              <a:t> </a:t>
            </a:r>
            <a:r>
              <a:rPr sz="1147" b="1" spc="9" dirty="0">
                <a:latin typeface="Arial"/>
                <a:cs typeface="Arial"/>
              </a:rPr>
              <a:t>caption</a:t>
            </a:r>
            <a:endParaRPr sz="114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73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9912" y="270610"/>
            <a:ext cx="6442262" cy="1376415"/>
          </a:xfrm>
          <a:prstGeom prst="rect">
            <a:avLst/>
          </a:prstGeom>
        </p:spPr>
        <p:txBody>
          <a:bodyPr vert="horz" wrap="square" lIns="0" tIns="66115" rIns="0" bIns="0" rtlCol="0" anchor="ctr">
            <a:spAutoFit/>
          </a:bodyPr>
          <a:lstStyle/>
          <a:p>
            <a:pPr marL="1120648">
              <a:lnSpc>
                <a:spcPct val="100000"/>
              </a:lnSpc>
              <a:spcBef>
                <a:spcPts val="521"/>
              </a:spcBef>
            </a:pPr>
            <a:r>
              <a:rPr sz="2647" spc="4" dirty="0"/>
              <a:t>Human </a:t>
            </a:r>
            <a:r>
              <a:rPr sz="2647" spc="22" dirty="0"/>
              <a:t>subject</a:t>
            </a:r>
            <a:r>
              <a:rPr sz="2647" spc="-4" dirty="0"/>
              <a:t> </a:t>
            </a:r>
            <a:r>
              <a:rPr sz="2647" spc="44" dirty="0"/>
              <a:t>experiment:</a:t>
            </a:r>
            <a:endParaRPr sz="2647"/>
          </a:p>
          <a:p>
            <a:pPr marL="11206" marR="4483" algn="ctr">
              <a:lnSpc>
                <a:spcPct val="113900"/>
              </a:lnSpc>
            </a:pPr>
            <a:r>
              <a:rPr sz="2647" spc="-35" dirty="0"/>
              <a:t>Can </a:t>
            </a:r>
            <a:r>
              <a:rPr sz="2647" spc="-26" dirty="0"/>
              <a:t>saliency </a:t>
            </a:r>
            <a:r>
              <a:rPr sz="2647" spc="-9" dirty="0"/>
              <a:t>maps </a:t>
            </a:r>
            <a:r>
              <a:rPr sz="2647" spc="31" dirty="0"/>
              <a:t>communicate </a:t>
            </a:r>
            <a:r>
              <a:rPr sz="2647" spc="57" dirty="0"/>
              <a:t>the </a:t>
            </a:r>
            <a:r>
              <a:rPr sz="2647" spc="-49" dirty="0"/>
              <a:t>same  </a:t>
            </a:r>
            <a:r>
              <a:rPr sz="2647" spc="35" dirty="0"/>
              <a:t>information?</a:t>
            </a:r>
            <a:endParaRPr sz="2647"/>
          </a:p>
        </p:txBody>
      </p:sp>
      <p:sp>
        <p:nvSpPr>
          <p:cNvPr id="3" name="object 3"/>
          <p:cNvSpPr txBox="1"/>
          <p:nvPr/>
        </p:nvSpPr>
        <p:spPr>
          <a:xfrm>
            <a:off x="5681382" y="3207684"/>
            <a:ext cx="770965" cy="335548"/>
          </a:xfrm>
          <a:prstGeom prst="rect">
            <a:avLst/>
          </a:prstGeom>
        </p:spPr>
        <p:txBody>
          <a:bodyPr vert="horz" wrap="square" lIns="0" tIns="2801" rIns="0" bIns="0" rtlCol="0">
            <a:spAutoFit/>
          </a:bodyPr>
          <a:lstStyle/>
          <a:p>
            <a:pPr>
              <a:spcBef>
                <a:spcPts val="22"/>
              </a:spcBef>
            </a:pPr>
            <a:r>
              <a:rPr sz="2162" spc="35" dirty="0">
                <a:latin typeface="Arial"/>
                <a:cs typeface="Arial"/>
              </a:rPr>
              <a:t>image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34984" y="3207684"/>
            <a:ext cx="858370" cy="335548"/>
          </a:xfrm>
          <a:prstGeom prst="rect">
            <a:avLst/>
          </a:prstGeom>
        </p:spPr>
        <p:txBody>
          <a:bodyPr vert="horz" wrap="square" lIns="0" tIns="2801" rIns="0" bIns="0" rtlCol="0">
            <a:spAutoFit/>
          </a:bodyPr>
          <a:lstStyle/>
          <a:p>
            <a:pPr>
              <a:spcBef>
                <a:spcPts val="22"/>
              </a:spcBef>
              <a:tabLst>
                <a:tab pos="441535" algn="l"/>
              </a:tabLst>
            </a:pPr>
            <a:r>
              <a:rPr sz="2162" spc="-13" dirty="0">
                <a:latin typeface="Arial"/>
                <a:cs typeface="Arial"/>
              </a:rPr>
              <a:t>c.	</a:t>
            </a:r>
            <a:r>
              <a:rPr sz="2162" spc="88" dirty="0">
                <a:latin typeface="Arial"/>
                <a:cs typeface="Arial"/>
              </a:rPr>
              <a:t>ept</a:t>
            </a:r>
            <a:endParaRPr sz="216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0767" y="3238325"/>
            <a:ext cx="770965" cy="381559"/>
          </a:xfrm>
          <a:custGeom>
            <a:avLst/>
            <a:gdLst/>
            <a:ahLst/>
            <a:cxnLst/>
            <a:rect l="l" t="t" r="r" b="b"/>
            <a:pathLst>
              <a:path w="873760" h="432435">
                <a:moveTo>
                  <a:pt x="0" y="0"/>
                </a:moveTo>
                <a:lnTo>
                  <a:pt x="0" y="432196"/>
                </a:lnTo>
                <a:lnTo>
                  <a:pt x="873194" y="432196"/>
                </a:lnTo>
                <a:lnTo>
                  <a:pt x="873194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915135" y="3238325"/>
            <a:ext cx="924485" cy="381559"/>
          </a:xfrm>
          <a:custGeom>
            <a:avLst/>
            <a:gdLst/>
            <a:ahLst/>
            <a:cxnLst/>
            <a:rect l="l" t="t" r="r" b="b"/>
            <a:pathLst>
              <a:path w="1047750" h="432435">
                <a:moveTo>
                  <a:pt x="0" y="0"/>
                </a:moveTo>
                <a:lnTo>
                  <a:pt x="0" y="432196"/>
                </a:lnTo>
                <a:lnTo>
                  <a:pt x="1047645" y="432196"/>
                </a:lnTo>
                <a:lnTo>
                  <a:pt x="1047645" y="0"/>
                </a:lnTo>
                <a:lnTo>
                  <a:pt x="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2398059" y="1610845"/>
            <a:ext cx="9278471" cy="3545801"/>
          </a:xfrm>
          <a:prstGeom prst="rect">
            <a:avLst/>
          </a:prstGeom>
        </p:spPr>
        <p:txBody>
          <a:bodyPr vert="horz" wrap="square" lIns="0" tIns="208429" rIns="0" bIns="0" rtlCol="0">
            <a:spAutoFit/>
          </a:bodyPr>
          <a:lstStyle/>
          <a:p>
            <a:pPr marL="313781" indent="-302575">
              <a:lnSpc>
                <a:spcPct val="100000"/>
              </a:lnSpc>
              <a:spcBef>
                <a:spcPts val="1641"/>
              </a:spcBef>
              <a:buSzPct val="144897"/>
              <a:tabLst>
                <a:tab pos="313781" algn="l"/>
              </a:tabLst>
            </a:pPr>
            <a:r>
              <a:rPr sz="2162" spc="9" dirty="0"/>
              <a:t>50 </a:t>
            </a:r>
            <a:r>
              <a:rPr sz="2162" spc="-4" dirty="0"/>
              <a:t>turkers </a:t>
            </a:r>
            <a:r>
              <a:rPr sz="2162" spc="-31" dirty="0"/>
              <a:t>are</a:t>
            </a:r>
            <a:endParaRPr sz="2162"/>
          </a:p>
          <a:p>
            <a:pPr marL="616356" marR="280722" lvl="1" indent="-302575">
              <a:lnSpc>
                <a:spcPct val="115599"/>
              </a:lnSpc>
              <a:spcBef>
                <a:spcPts val="2824"/>
              </a:spcBef>
              <a:buSzPct val="144897"/>
              <a:tabLst>
                <a:tab pos="616356" algn="l"/>
              </a:tabLst>
            </a:pPr>
            <a:r>
              <a:rPr sz="2162" spc="-22" dirty="0">
                <a:latin typeface="Arial"/>
                <a:cs typeface="Arial"/>
              </a:rPr>
              <a:t>asked </a:t>
            </a:r>
            <a:r>
              <a:rPr sz="2162" spc="106" dirty="0">
                <a:latin typeface="Arial"/>
                <a:cs typeface="Arial"/>
              </a:rPr>
              <a:t>to </a:t>
            </a:r>
            <a:r>
              <a:rPr sz="2162" spc="66" dirty="0">
                <a:latin typeface="Arial"/>
                <a:cs typeface="Arial"/>
              </a:rPr>
              <a:t>judge </a:t>
            </a:r>
            <a:r>
              <a:rPr sz="2162" spc="35" dirty="0">
                <a:latin typeface="Arial"/>
                <a:cs typeface="Arial"/>
              </a:rPr>
              <a:t>importance </a:t>
            </a:r>
            <a:r>
              <a:rPr sz="2162" spc="66" dirty="0">
                <a:latin typeface="Arial"/>
                <a:cs typeface="Arial"/>
              </a:rPr>
              <a:t>of </a:t>
            </a:r>
            <a:r>
              <a:rPr sz="3243" spc="99" baseline="-6802" dirty="0">
                <a:latin typeface="Arial"/>
                <a:cs typeface="Arial"/>
              </a:rPr>
              <a:t> </a:t>
            </a:r>
            <a:r>
              <a:rPr sz="3243" spc="53" baseline="-6802" dirty="0">
                <a:latin typeface="Arial"/>
                <a:cs typeface="Arial"/>
              </a:rPr>
              <a:t>image</a:t>
            </a:r>
            <a:r>
              <a:rPr sz="3243" spc="-397" baseline="-6802" dirty="0">
                <a:latin typeface="Arial"/>
                <a:cs typeface="Arial"/>
              </a:rPr>
              <a:t> </a:t>
            </a:r>
            <a:r>
              <a:rPr sz="2162" spc="-62" dirty="0">
                <a:latin typeface="Arial"/>
                <a:cs typeface="Arial"/>
              </a:rPr>
              <a:t>vs.</a:t>
            </a:r>
            <a:r>
              <a:rPr sz="2162" spc="-163" dirty="0">
                <a:latin typeface="Arial"/>
                <a:cs typeface="Arial"/>
              </a:rPr>
              <a:t> </a:t>
            </a:r>
            <a:r>
              <a:rPr sz="3243" spc="59" baseline="-6802" dirty="0">
                <a:latin typeface="Arial"/>
                <a:cs typeface="Arial"/>
              </a:rPr>
              <a:t>caption</a:t>
            </a:r>
            <a:r>
              <a:rPr sz="3243" spc="-529" baseline="-6802" dirty="0">
                <a:latin typeface="Arial"/>
                <a:cs typeface="Arial"/>
              </a:rPr>
              <a:t> </a:t>
            </a:r>
            <a:r>
              <a:rPr sz="2162" spc="31" dirty="0">
                <a:latin typeface="Arial"/>
                <a:cs typeface="Arial"/>
              </a:rPr>
              <a:t>given</a:t>
            </a:r>
            <a:r>
              <a:rPr sz="2162" dirty="0">
                <a:latin typeface="Arial"/>
                <a:cs typeface="Arial"/>
              </a:rPr>
              <a:t> </a:t>
            </a:r>
            <a:r>
              <a:rPr sz="2162" spc="-22" dirty="0">
                <a:latin typeface="Arial"/>
                <a:cs typeface="Arial"/>
              </a:rPr>
              <a:t>saliency  </a:t>
            </a:r>
            <a:r>
              <a:rPr sz="2162" spc="-4" dirty="0">
                <a:latin typeface="Arial"/>
                <a:cs typeface="Arial"/>
              </a:rPr>
              <a:t>maps.</a:t>
            </a:r>
            <a:endParaRPr sz="2162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8"/>
              </a:spcBef>
              <a:buFont typeface="Arial"/>
              <a:buChar char="•"/>
            </a:pPr>
            <a:endParaRPr sz="2868">
              <a:latin typeface="Times New Roman"/>
              <a:cs typeface="Times New Roman"/>
            </a:endParaRPr>
          </a:p>
          <a:p>
            <a:pPr marL="616356" lvl="1" indent="-302575">
              <a:lnSpc>
                <a:spcPct val="100000"/>
              </a:lnSpc>
              <a:spcBef>
                <a:spcPts val="4"/>
              </a:spcBef>
              <a:buSzPct val="144897"/>
              <a:tabLst>
                <a:tab pos="616356" algn="l"/>
              </a:tabLst>
            </a:pPr>
            <a:r>
              <a:rPr sz="2162" spc="-22" dirty="0">
                <a:latin typeface="Arial"/>
                <a:cs typeface="Arial"/>
              </a:rPr>
              <a:t>asked </a:t>
            </a:r>
            <a:r>
              <a:rPr sz="2162" spc="106" dirty="0">
                <a:latin typeface="Arial"/>
                <a:cs typeface="Arial"/>
              </a:rPr>
              <a:t>to </a:t>
            </a:r>
            <a:r>
              <a:rPr sz="2162" spc="31" dirty="0">
                <a:latin typeface="Arial"/>
                <a:cs typeface="Arial"/>
              </a:rPr>
              <a:t>indicate </a:t>
            </a:r>
            <a:r>
              <a:rPr sz="2162" spc="35" dirty="0">
                <a:latin typeface="Arial"/>
                <a:cs typeface="Arial"/>
              </a:rPr>
              <a:t>their</a:t>
            </a:r>
            <a:r>
              <a:rPr sz="2162" spc="-88" dirty="0">
                <a:latin typeface="Arial"/>
                <a:cs typeface="Arial"/>
              </a:rPr>
              <a:t> </a:t>
            </a:r>
            <a:r>
              <a:rPr sz="2162" spc="26" dirty="0">
                <a:latin typeface="Arial"/>
                <a:cs typeface="Arial"/>
              </a:rPr>
              <a:t>confidence</a:t>
            </a:r>
            <a:endParaRPr sz="2162">
              <a:latin typeface="Arial"/>
              <a:cs typeface="Arial"/>
            </a:endParaRPr>
          </a:p>
          <a:p>
            <a:pPr marL="616356" marR="244301" lvl="1" indent="-302575">
              <a:lnSpc>
                <a:spcPct val="115599"/>
              </a:lnSpc>
              <a:spcBef>
                <a:spcPts val="2824"/>
              </a:spcBef>
              <a:buSzPct val="144897"/>
              <a:tabLst>
                <a:tab pos="616356" algn="l"/>
              </a:tabLst>
            </a:pPr>
            <a:r>
              <a:rPr sz="2162" spc="-4" dirty="0">
                <a:latin typeface="Arial"/>
                <a:cs typeface="Arial"/>
              </a:rPr>
              <a:t>shown </a:t>
            </a:r>
            <a:r>
              <a:rPr sz="2162" spc="9" dirty="0">
                <a:latin typeface="Arial"/>
                <a:cs typeface="Arial"/>
              </a:rPr>
              <a:t>3 </a:t>
            </a:r>
            <a:r>
              <a:rPr sz="2162" spc="-71" dirty="0">
                <a:latin typeface="Arial"/>
                <a:cs typeface="Arial"/>
              </a:rPr>
              <a:t>classes </a:t>
            </a:r>
            <a:r>
              <a:rPr sz="2162" spc="-26" dirty="0">
                <a:latin typeface="Arial"/>
                <a:cs typeface="Arial"/>
              </a:rPr>
              <a:t>(cab, </a:t>
            </a:r>
            <a:r>
              <a:rPr sz="2162" spc="-13" dirty="0">
                <a:latin typeface="Arial"/>
                <a:cs typeface="Arial"/>
              </a:rPr>
              <a:t>zebra,  </a:t>
            </a:r>
            <a:r>
              <a:rPr sz="2162" dirty="0">
                <a:latin typeface="Arial"/>
                <a:cs typeface="Arial"/>
              </a:rPr>
              <a:t>cucumber) </a:t>
            </a:r>
            <a:r>
              <a:rPr sz="2162" spc="-31" dirty="0">
                <a:latin typeface="Arial"/>
                <a:cs typeface="Arial"/>
              </a:rPr>
              <a:t>x </a:t>
            </a:r>
            <a:r>
              <a:rPr sz="2162" spc="9" dirty="0">
                <a:latin typeface="Arial"/>
                <a:cs typeface="Arial"/>
              </a:rPr>
              <a:t>2 </a:t>
            </a:r>
            <a:r>
              <a:rPr sz="2162" spc="-22" dirty="0">
                <a:latin typeface="Arial"/>
                <a:cs typeface="Arial"/>
              </a:rPr>
              <a:t>saliency </a:t>
            </a:r>
            <a:r>
              <a:rPr sz="2162" spc="-9" dirty="0">
                <a:latin typeface="Arial"/>
                <a:cs typeface="Arial"/>
              </a:rPr>
              <a:t>maps </a:t>
            </a:r>
            <a:r>
              <a:rPr sz="2162" spc="44" dirty="0">
                <a:latin typeface="Arial"/>
                <a:cs typeface="Arial"/>
              </a:rPr>
              <a:t>for  </a:t>
            </a:r>
            <a:r>
              <a:rPr sz="2162" spc="35" dirty="0">
                <a:latin typeface="Arial"/>
                <a:cs typeface="Arial"/>
              </a:rPr>
              <a:t>one</a:t>
            </a:r>
            <a:r>
              <a:rPr sz="2162" dirty="0">
                <a:latin typeface="Arial"/>
                <a:cs typeface="Arial"/>
              </a:rPr>
              <a:t> </a:t>
            </a:r>
            <a:r>
              <a:rPr sz="2162" spc="66" dirty="0">
                <a:latin typeface="Arial"/>
                <a:cs typeface="Arial"/>
              </a:rPr>
              <a:t>model</a:t>
            </a:r>
            <a:endParaRPr sz="216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10017" y="1438128"/>
            <a:ext cx="2600114" cy="5160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59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68133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C99-9921-4D4D-83B8-42253DA9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26C4C-8BB3-B54E-BF80-2DD59160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predict the behavior of the system of interest subject to a change in the model parameters or inputs</a:t>
            </a:r>
          </a:p>
          <a:p>
            <a:r>
              <a:rPr lang="en-US" dirty="0"/>
              <a:t>The most important parameters of the model are human interpretable concepts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7E74E-B28B-0C4A-9AEC-E56BDC91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0" y="3598863"/>
            <a:ext cx="2578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06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9360" y="2073178"/>
            <a:ext cx="3334912" cy="2129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355835" y="4167185"/>
            <a:ext cx="3389550" cy="2184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2151530" y="1828885"/>
            <a:ext cx="3517526" cy="3064825"/>
          </a:xfrm>
          <a:prstGeom prst="rect">
            <a:avLst/>
          </a:prstGeom>
        </p:spPr>
        <p:txBody>
          <a:bodyPr vert="horz" wrap="square" lIns="0" tIns="199465" rIns="0" bIns="0" rtlCol="0">
            <a:spAutoFit/>
          </a:bodyPr>
          <a:lstStyle/>
          <a:p>
            <a:pPr marL="313781" indent="-302575">
              <a:spcBef>
                <a:spcPts val="1571"/>
              </a:spcBef>
              <a:buSzPct val="145833"/>
              <a:buChar char="•"/>
              <a:tabLst>
                <a:tab pos="313781" algn="l"/>
              </a:tabLst>
            </a:pPr>
            <a:r>
              <a:rPr sz="2118" spc="-9" dirty="0">
                <a:latin typeface="Arial"/>
                <a:cs typeface="Arial"/>
              </a:rPr>
              <a:t>Random </a:t>
            </a:r>
            <a:r>
              <a:rPr sz="2118" spc="-13" dirty="0">
                <a:latin typeface="Arial"/>
                <a:cs typeface="Arial"/>
              </a:rPr>
              <a:t>chance:</a:t>
            </a:r>
            <a:r>
              <a:rPr sz="2118" spc="4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50%</a:t>
            </a:r>
            <a:endParaRPr sz="2118">
              <a:latin typeface="Arial"/>
              <a:cs typeface="Arial"/>
            </a:endParaRPr>
          </a:p>
          <a:p>
            <a:pPr marL="313781" marR="121590" indent="-302575">
              <a:lnSpc>
                <a:spcPct val="111100"/>
              </a:lnSpc>
              <a:spcBef>
                <a:spcPts val="2824"/>
              </a:spcBef>
              <a:buSzPct val="145833"/>
              <a:buChar char="•"/>
              <a:tabLst>
                <a:tab pos="313781" algn="l"/>
              </a:tabLst>
            </a:pPr>
            <a:r>
              <a:rPr sz="2118" spc="4" dirty="0">
                <a:latin typeface="Arial"/>
                <a:cs typeface="Arial"/>
              </a:rPr>
              <a:t>Human </a:t>
            </a:r>
            <a:r>
              <a:rPr sz="2118" spc="26" dirty="0">
                <a:latin typeface="Arial"/>
                <a:cs typeface="Arial"/>
              </a:rPr>
              <a:t>performance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44" dirty="0">
                <a:latin typeface="Arial"/>
                <a:cs typeface="Arial"/>
              </a:rPr>
              <a:t>with  </a:t>
            </a:r>
            <a:r>
              <a:rPr sz="2118" spc="-22" dirty="0">
                <a:latin typeface="Arial"/>
                <a:cs typeface="Arial"/>
              </a:rPr>
              <a:t>saliency </a:t>
            </a:r>
            <a:r>
              <a:rPr sz="2118" spc="31" dirty="0">
                <a:latin typeface="Arial"/>
                <a:cs typeface="Arial"/>
              </a:rPr>
              <a:t>map:</a:t>
            </a:r>
            <a:r>
              <a:rPr sz="2118" spc="18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52%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2471">
              <a:latin typeface="Times New Roman"/>
              <a:cs typeface="Times New Roman"/>
            </a:endParaRPr>
          </a:p>
          <a:p>
            <a:pPr marL="313781" marR="4483" indent="-302575">
              <a:lnSpc>
                <a:spcPct val="112799"/>
              </a:lnSpc>
              <a:buSzPct val="145833"/>
              <a:buChar char="•"/>
              <a:tabLst>
                <a:tab pos="313781" algn="l"/>
              </a:tabLst>
            </a:pPr>
            <a:r>
              <a:rPr sz="2118" spc="-22" dirty="0">
                <a:latin typeface="Arial"/>
                <a:cs typeface="Arial"/>
              </a:rPr>
              <a:t>Humans </a:t>
            </a:r>
            <a:r>
              <a:rPr sz="2118" spc="13" dirty="0">
                <a:latin typeface="Arial"/>
                <a:cs typeface="Arial"/>
              </a:rPr>
              <a:t>can’t </a:t>
            </a:r>
            <a:r>
              <a:rPr sz="2118" spc="9" dirty="0">
                <a:latin typeface="Arial"/>
                <a:cs typeface="Arial"/>
              </a:rPr>
              <a:t>agree: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31" dirty="0">
                <a:latin typeface="Arial"/>
                <a:cs typeface="Arial"/>
              </a:rPr>
              <a:t>more  </a:t>
            </a:r>
            <a:r>
              <a:rPr sz="2118" spc="18" dirty="0">
                <a:latin typeface="Arial"/>
                <a:cs typeface="Arial"/>
              </a:rPr>
              <a:t>than </a:t>
            </a:r>
            <a:r>
              <a:rPr sz="2118" spc="-26" dirty="0">
                <a:latin typeface="Arial"/>
                <a:cs typeface="Arial"/>
              </a:rPr>
              <a:t>50% </a:t>
            </a:r>
            <a:r>
              <a:rPr sz="2118" spc="49" dirty="0">
                <a:latin typeface="Arial"/>
                <a:cs typeface="Arial"/>
              </a:rPr>
              <a:t>no </a:t>
            </a:r>
            <a:r>
              <a:rPr sz="2118" spc="18" dirty="0">
                <a:latin typeface="Arial"/>
                <a:cs typeface="Arial"/>
              </a:rPr>
              <a:t>significant  </a:t>
            </a:r>
            <a:r>
              <a:rPr sz="2118" spc="-40" dirty="0">
                <a:latin typeface="Arial"/>
                <a:cs typeface="Arial"/>
              </a:rPr>
              <a:t>consensus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2736" y="5197627"/>
            <a:ext cx="3585322" cy="922854"/>
          </a:xfrm>
          <a:prstGeom prst="rect">
            <a:avLst/>
          </a:prstGeom>
        </p:spPr>
        <p:txBody>
          <a:bodyPr vert="horz" wrap="square" lIns="0" tIns="33057" rIns="0" bIns="0" rtlCol="0">
            <a:spAutoFit/>
          </a:bodyPr>
          <a:lstStyle/>
          <a:p>
            <a:pPr marL="302575" indent="-302575">
              <a:lnSpc>
                <a:spcPct val="114599"/>
              </a:lnSpc>
              <a:spcBef>
                <a:spcPts val="260"/>
              </a:spcBef>
            </a:pPr>
            <a:r>
              <a:rPr sz="4633" spc="701" baseline="-6349" dirty="0">
                <a:solidFill>
                  <a:srgbClr val="EE220C"/>
                </a:solidFill>
                <a:latin typeface="Arial"/>
                <a:cs typeface="Arial"/>
              </a:rPr>
              <a:t>•</a:t>
            </a:r>
            <a:r>
              <a:rPr sz="4633" spc="13" baseline="-6349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118" spc="-22" dirty="0">
                <a:solidFill>
                  <a:srgbClr val="EE220C"/>
                </a:solidFill>
                <a:latin typeface="Arial"/>
                <a:cs typeface="Arial"/>
              </a:rPr>
              <a:t>Humans </a:t>
            </a:r>
            <a:r>
              <a:rPr sz="2118" spc="-31" dirty="0">
                <a:solidFill>
                  <a:srgbClr val="EE220C"/>
                </a:solidFill>
                <a:latin typeface="Arial"/>
                <a:cs typeface="Arial"/>
              </a:rPr>
              <a:t>are </a:t>
            </a:r>
            <a:r>
              <a:rPr sz="2118" b="1" spc="-22" dirty="0">
                <a:solidFill>
                  <a:srgbClr val="EE220C"/>
                </a:solidFill>
                <a:latin typeface="Arial"/>
                <a:cs typeface="Arial"/>
              </a:rPr>
              <a:t>very </a:t>
            </a:r>
            <a:r>
              <a:rPr sz="2118" spc="49" dirty="0">
                <a:solidFill>
                  <a:srgbClr val="EE220C"/>
                </a:solidFill>
                <a:latin typeface="Arial"/>
                <a:cs typeface="Arial"/>
              </a:rPr>
              <a:t>confident  </a:t>
            </a:r>
            <a:r>
              <a:rPr sz="2118" dirty="0">
                <a:solidFill>
                  <a:srgbClr val="EE220C"/>
                </a:solidFill>
                <a:latin typeface="Arial"/>
                <a:cs typeface="Arial"/>
              </a:rPr>
              <a:t>even </a:t>
            </a:r>
            <a:r>
              <a:rPr sz="2118" spc="9" dirty="0">
                <a:solidFill>
                  <a:srgbClr val="EE220C"/>
                </a:solidFill>
                <a:latin typeface="Arial"/>
                <a:cs typeface="Arial"/>
              </a:rPr>
              <a:t>when </a:t>
            </a:r>
            <a:r>
              <a:rPr sz="2118" spc="26" dirty="0">
                <a:solidFill>
                  <a:srgbClr val="EE220C"/>
                </a:solidFill>
                <a:latin typeface="Arial"/>
                <a:cs typeface="Arial"/>
              </a:rPr>
              <a:t>they </a:t>
            </a:r>
            <a:r>
              <a:rPr sz="2118" spc="-31" dirty="0">
                <a:solidFill>
                  <a:srgbClr val="EE220C"/>
                </a:solidFill>
                <a:latin typeface="Arial"/>
                <a:cs typeface="Arial"/>
              </a:rPr>
              <a:t>are</a:t>
            </a:r>
            <a:r>
              <a:rPr sz="2118" spc="-5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118" spc="35" dirty="0">
                <a:solidFill>
                  <a:srgbClr val="EE220C"/>
                </a:solidFill>
                <a:latin typeface="Arial"/>
                <a:cs typeface="Arial"/>
              </a:rPr>
              <a:t>wrong.</a:t>
            </a:r>
            <a:endParaRPr sz="2118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6880" y="4840236"/>
            <a:ext cx="3929343" cy="1628215"/>
          </a:xfrm>
          <a:custGeom>
            <a:avLst/>
            <a:gdLst/>
            <a:ahLst/>
            <a:cxnLst/>
            <a:rect l="l" t="t" r="r" b="b"/>
            <a:pathLst>
              <a:path w="4453255" h="1845309">
                <a:moveTo>
                  <a:pt x="0" y="0"/>
                </a:moveTo>
                <a:lnTo>
                  <a:pt x="4453072" y="0"/>
                </a:lnTo>
                <a:lnTo>
                  <a:pt x="4453072" y="1844756"/>
                </a:lnTo>
                <a:lnTo>
                  <a:pt x="0" y="18447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79912" y="270610"/>
            <a:ext cx="6442262" cy="1376415"/>
          </a:xfrm>
          <a:prstGeom prst="rect">
            <a:avLst/>
          </a:prstGeom>
        </p:spPr>
        <p:txBody>
          <a:bodyPr vert="horz" wrap="square" lIns="0" tIns="66115" rIns="0" bIns="0" rtlCol="0" anchor="ctr">
            <a:spAutoFit/>
          </a:bodyPr>
          <a:lstStyle/>
          <a:p>
            <a:pPr marL="1120648">
              <a:lnSpc>
                <a:spcPct val="100000"/>
              </a:lnSpc>
              <a:spcBef>
                <a:spcPts val="521"/>
              </a:spcBef>
            </a:pPr>
            <a:r>
              <a:rPr sz="2647" spc="4" dirty="0"/>
              <a:t>Human </a:t>
            </a:r>
            <a:r>
              <a:rPr sz="2647" spc="22" dirty="0"/>
              <a:t>subject</a:t>
            </a:r>
            <a:r>
              <a:rPr sz="2647" spc="-4" dirty="0"/>
              <a:t> </a:t>
            </a:r>
            <a:r>
              <a:rPr sz="2647" spc="44" dirty="0"/>
              <a:t>experiment:</a:t>
            </a:r>
            <a:endParaRPr sz="2647"/>
          </a:p>
          <a:p>
            <a:pPr marL="11206" marR="4483" algn="ctr">
              <a:lnSpc>
                <a:spcPct val="113900"/>
              </a:lnSpc>
            </a:pPr>
            <a:r>
              <a:rPr sz="2647" spc="-35" dirty="0"/>
              <a:t>Can </a:t>
            </a:r>
            <a:r>
              <a:rPr sz="2647" spc="-26" dirty="0"/>
              <a:t>saliency </a:t>
            </a:r>
            <a:r>
              <a:rPr sz="2647" spc="-9" dirty="0"/>
              <a:t>maps </a:t>
            </a:r>
            <a:r>
              <a:rPr sz="2647" spc="31" dirty="0"/>
              <a:t>communicate </a:t>
            </a:r>
            <a:r>
              <a:rPr sz="2647" spc="57" dirty="0"/>
              <a:t>the </a:t>
            </a:r>
            <a:r>
              <a:rPr sz="2647" spc="-49" dirty="0"/>
              <a:t>same  </a:t>
            </a:r>
            <a:r>
              <a:rPr sz="2647" spc="35" dirty="0"/>
              <a:t>information?</a:t>
            </a:r>
            <a:endParaRPr sz="2647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60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3505895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9454" y="3074869"/>
            <a:ext cx="3165340" cy="183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9912" y="270610"/>
            <a:ext cx="6442262" cy="1376415"/>
          </a:xfrm>
          <a:prstGeom prst="rect">
            <a:avLst/>
          </a:prstGeom>
        </p:spPr>
        <p:txBody>
          <a:bodyPr vert="horz" wrap="square" lIns="0" tIns="66115" rIns="0" bIns="0" rtlCol="0" anchor="ctr">
            <a:spAutoFit/>
          </a:bodyPr>
          <a:lstStyle/>
          <a:p>
            <a:pPr marL="1120648">
              <a:lnSpc>
                <a:spcPct val="100000"/>
              </a:lnSpc>
              <a:spcBef>
                <a:spcPts val="521"/>
              </a:spcBef>
            </a:pPr>
            <a:r>
              <a:rPr sz="2647" spc="4" dirty="0"/>
              <a:t>Human </a:t>
            </a:r>
            <a:r>
              <a:rPr sz="2647" spc="22" dirty="0"/>
              <a:t>subject</a:t>
            </a:r>
            <a:r>
              <a:rPr sz="2647" spc="-4" dirty="0"/>
              <a:t> </a:t>
            </a:r>
            <a:r>
              <a:rPr sz="2647" spc="44" dirty="0"/>
              <a:t>experiment:</a:t>
            </a:r>
            <a:endParaRPr sz="2647"/>
          </a:p>
          <a:p>
            <a:pPr marL="11206" marR="4483" algn="ctr">
              <a:lnSpc>
                <a:spcPct val="113900"/>
              </a:lnSpc>
            </a:pPr>
            <a:r>
              <a:rPr sz="2647" spc="-35" dirty="0"/>
              <a:t>Can </a:t>
            </a:r>
            <a:r>
              <a:rPr sz="2647" spc="-26" dirty="0"/>
              <a:t>saliency </a:t>
            </a:r>
            <a:r>
              <a:rPr sz="2647" spc="-9" dirty="0"/>
              <a:t>maps </a:t>
            </a:r>
            <a:r>
              <a:rPr sz="2647" spc="31" dirty="0"/>
              <a:t>communicate </a:t>
            </a:r>
            <a:r>
              <a:rPr sz="2647" spc="57" dirty="0"/>
              <a:t>the </a:t>
            </a:r>
            <a:r>
              <a:rPr sz="2647" spc="-49" dirty="0"/>
              <a:t>same  </a:t>
            </a:r>
            <a:r>
              <a:rPr sz="2647" spc="35" dirty="0"/>
              <a:t>information?</a:t>
            </a:r>
            <a:endParaRPr sz="2647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61</a:t>
            </a:fld>
            <a:endParaRPr spc="18" dirty="0"/>
          </a:p>
        </p:txBody>
      </p:sp>
      <p:sp>
        <p:nvSpPr>
          <p:cNvPr id="4" name="object 4"/>
          <p:cNvSpPr txBox="1"/>
          <p:nvPr/>
        </p:nvSpPr>
        <p:spPr>
          <a:xfrm>
            <a:off x="2151530" y="1828885"/>
            <a:ext cx="3607734" cy="4172565"/>
          </a:xfrm>
          <a:prstGeom prst="rect">
            <a:avLst/>
          </a:prstGeom>
        </p:spPr>
        <p:txBody>
          <a:bodyPr vert="horz" wrap="square" lIns="0" tIns="199465" rIns="0" bIns="0" rtlCol="0">
            <a:spAutoFit/>
          </a:bodyPr>
          <a:lstStyle/>
          <a:p>
            <a:pPr marL="313781" indent="-302575">
              <a:spcBef>
                <a:spcPts val="1571"/>
              </a:spcBef>
              <a:buSzPct val="145833"/>
              <a:buChar char="•"/>
              <a:tabLst>
                <a:tab pos="313781" algn="l"/>
              </a:tabLst>
            </a:pPr>
            <a:r>
              <a:rPr sz="2118" spc="-9" dirty="0">
                <a:latin typeface="Arial"/>
                <a:cs typeface="Arial"/>
              </a:rPr>
              <a:t>Random </a:t>
            </a:r>
            <a:r>
              <a:rPr sz="2118" spc="-13" dirty="0">
                <a:latin typeface="Arial"/>
                <a:cs typeface="Arial"/>
              </a:rPr>
              <a:t>chance:</a:t>
            </a:r>
            <a:r>
              <a:rPr sz="2118" spc="4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50%</a:t>
            </a:r>
            <a:endParaRPr sz="2118">
              <a:latin typeface="Arial"/>
              <a:cs typeface="Arial"/>
            </a:endParaRPr>
          </a:p>
          <a:p>
            <a:pPr marL="313781" marR="211802" indent="-302575">
              <a:lnSpc>
                <a:spcPct val="111100"/>
              </a:lnSpc>
              <a:spcBef>
                <a:spcPts val="2824"/>
              </a:spcBef>
              <a:buSzPct val="145833"/>
              <a:buChar char="•"/>
              <a:tabLst>
                <a:tab pos="313781" algn="l"/>
              </a:tabLst>
            </a:pPr>
            <a:r>
              <a:rPr sz="2118" spc="4" dirty="0">
                <a:latin typeface="Arial"/>
                <a:cs typeface="Arial"/>
              </a:rPr>
              <a:t>Human </a:t>
            </a:r>
            <a:r>
              <a:rPr sz="2118" spc="26" dirty="0">
                <a:latin typeface="Arial"/>
                <a:cs typeface="Arial"/>
              </a:rPr>
              <a:t>performance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44" dirty="0">
                <a:latin typeface="Arial"/>
                <a:cs typeface="Arial"/>
              </a:rPr>
              <a:t>with  </a:t>
            </a:r>
            <a:r>
              <a:rPr sz="2118" spc="-22" dirty="0">
                <a:latin typeface="Arial"/>
                <a:cs typeface="Arial"/>
              </a:rPr>
              <a:t>saliency </a:t>
            </a:r>
            <a:r>
              <a:rPr sz="2118" spc="31" dirty="0">
                <a:latin typeface="Arial"/>
                <a:cs typeface="Arial"/>
              </a:rPr>
              <a:t>map:</a:t>
            </a:r>
            <a:r>
              <a:rPr sz="2118" spc="18" dirty="0">
                <a:latin typeface="Arial"/>
                <a:cs typeface="Arial"/>
              </a:rPr>
              <a:t> </a:t>
            </a:r>
            <a:r>
              <a:rPr sz="2118" spc="-26" dirty="0">
                <a:latin typeface="Arial"/>
                <a:cs typeface="Arial"/>
              </a:rPr>
              <a:t>52%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26"/>
              </a:spcBef>
              <a:buChar char="•"/>
            </a:pPr>
            <a:endParaRPr sz="2471">
              <a:latin typeface="Times New Roman"/>
              <a:cs typeface="Times New Roman"/>
            </a:endParaRPr>
          </a:p>
          <a:p>
            <a:pPr marL="313781" marR="94694" indent="-302575">
              <a:lnSpc>
                <a:spcPct val="112799"/>
              </a:lnSpc>
              <a:buSzPct val="145833"/>
              <a:buChar char="•"/>
              <a:tabLst>
                <a:tab pos="313781" algn="l"/>
              </a:tabLst>
            </a:pPr>
            <a:r>
              <a:rPr sz="2118" spc="-22" dirty="0">
                <a:latin typeface="Arial"/>
                <a:cs typeface="Arial"/>
              </a:rPr>
              <a:t>Humans </a:t>
            </a:r>
            <a:r>
              <a:rPr sz="2118" spc="13" dirty="0">
                <a:latin typeface="Arial"/>
                <a:cs typeface="Arial"/>
              </a:rPr>
              <a:t>can’t </a:t>
            </a:r>
            <a:r>
              <a:rPr sz="2118" spc="9" dirty="0">
                <a:latin typeface="Arial"/>
                <a:cs typeface="Arial"/>
              </a:rPr>
              <a:t>agree:</a:t>
            </a:r>
            <a:r>
              <a:rPr sz="2118" spc="-18" dirty="0">
                <a:latin typeface="Arial"/>
                <a:cs typeface="Arial"/>
              </a:rPr>
              <a:t> </a:t>
            </a:r>
            <a:r>
              <a:rPr sz="2118" spc="31" dirty="0">
                <a:latin typeface="Arial"/>
                <a:cs typeface="Arial"/>
              </a:rPr>
              <a:t>more  </a:t>
            </a:r>
            <a:r>
              <a:rPr sz="2118" spc="18" dirty="0">
                <a:latin typeface="Arial"/>
                <a:cs typeface="Arial"/>
              </a:rPr>
              <a:t>than </a:t>
            </a:r>
            <a:r>
              <a:rPr sz="2118" spc="-26" dirty="0">
                <a:latin typeface="Arial"/>
                <a:cs typeface="Arial"/>
              </a:rPr>
              <a:t>50% </a:t>
            </a:r>
            <a:r>
              <a:rPr sz="2118" spc="49" dirty="0">
                <a:latin typeface="Arial"/>
                <a:cs typeface="Arial"/>
              </a:rPr>
              <a:t>no </a:t>
            </a:r>
            <a:r>
              <a:rPr sz="2118" spc="18" dirty="0">
                <a:latin typeface="Arial"/>
                <a:cs typeface="Arial"/>
              </a:rPr>
              <a:t>significant  </a:t>
            </a:r>
            <a:r>
              <a:rPr sz="2118" spc="-40" dirty="0">
                <a:latin typeface="Arial"/>
                <a:cs typeface="Arial"/>
              </a:rPr>
              <a:t>consensus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44"/>
              </a:spcBef>
              <a:buChar char="•"/>
            </a:pPr>
            <a:endParaRPr sz="2338">
              <a:latin typeface="Times New Roman"/>
              <a:cs typeface="Times New Roman"/>
            </a:endParaRPr>
          </a:p>
          <a:p>
            <a:pPr marL="313781" marR="4483" indent="-302575">
              <a:lnSpc>
                <a:spcPct val="114599"/>
              </a:lnSpc>
              <a:buSzPct val="145833"/>
              <a:buChar char="•"/>
              <a:tabLst>
                <a:tab pos="313781" algn="l"/>
              </a:tabLst>
            </a:pPr>
            <a:r>
              <a:rPr sz="2118" spc="-22" dirty="0">
                <a:solidFill>
                  <a:srgbClr val="EE220C"/>
                </a:solidFill>
                <a:latin typeface="Arial"/>
                <a:cs typeface="Arial"/>
              </a:rPr>
              <a:t>Humans </a:t>
            </a:r>
            <a:r>
              <a:rPr sz="2118" spc="-31" dirty="0">
                <a:solidFill>
                  <a:srgbClr val="EE220C"/>
                </a:solidFill>
                <a:latin typeface="Arial"/>
                <a:cs typeface="Arial"/>
              </a:rPr>
              <a:t>are </a:t>
            </a:r>
            <a:r>
              <a:rPr sz="2118" b="1" spc="-22" dirty="0">
                <a:solidFill>
                  <a:srgbClr val="EE220C"/>
                </a:solidFill>
                <a:latin typeface="Arial"/>
                <a:cs typeface="Arial"/>
              </a:rPr>
              <a:t>very </a:t>
            </a:r>
            <a:r>
              <a:rPr sz="2118" spc="49" dirty="0">
                <a:solidFill>
                  <a:srgbClr val="EE220C"/>
                </a:solidFill>
                <a:latin typeface="Arial"/>
                <a:cs typeface="Arial"/>
              </a:rPr>
              <a:t>confident  </a:t>
            </a:r>
            <a:r>
              <a:rPr sz="2118" dirty="0">
                <a:solidFill>
                  <a:srgbClr val="EE220C"/>
                </a:solidFill>
                <a:latin typeface="Arial"/>
                <a:cs typeface="Arial"/>
              </a:rPr>
              <a:t>even </a:t>
            </a:r>
            <a:r>
              <a:rPr sz="2118" spc="9" dirty="0">
                <a:solidFill>
                  <a:srgbClr val="EE220C"/>
                </a:solidFill>
                <a:latin typeface="Arial"/>
                <a:cs typeface="Arial"/>
              </a:rPr>
              <a:t>when </a:t>
            </a:r>
            <a:r>
              <a:rPr sz="2118" spc="26" dirty="0">
                <a:solidFill>
                  <a:srgbClr val="EE220C"/>
                </a:solidFill>
                <a:latin typeface="Arial"/>
                <a:cs typeface="Arial"/>
              </a:rPr>
              <a:t>they </a:t>
            </a:r>
            <a:r>
              <a:rPr sz="2118" spc="-31" dirty="0">
                <a:solidFill>
                  <a:srgbClr val="EE220C"/>
                </a:solidFill>
                <a:latin typeface="Arial"/>
                <a:cs typeface="Arial"/>
              </a:rPr>
              <a:t>are</a:t>
            </a:r>
            <a:r>
              <a:rPr sz="2118" spc="-53" dirty="0">
                <a:solidFill>
                  <a:srgbClr val="EE220C"/>
                </a:solidFill>
                <a:latin typeface="Arial"/>
                <a:cs typeface="Arial"/>
              </a:rPr>
              <a:t> </a:t>
            </a:r>
            <a:r>
              <a:rPr sz="2118" spc="35" dirty="0">
                <a:solidFill>
                  <a:srgbClr val="EE220C"/>
                </a:solidFill>
                <a:latin typeface="Arial"/>
                <a:cs typeface="Arial"/>
              </a:rPr>
              <a:t>wrong.</a:t>
            </a:r>
            <a:endParaRPr sz="211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525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7824" y="530081"/>
            <a:ext cx="2192431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-146" dirty="0"/>
              <a:t>Results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3073213"/>
            <a:ext cx="3474944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447699" algn="l"/>
              </a:tabLst>
            </a:pPr>
            <a:r>
              <a:rPr sz="2162" spc="9" dirty="0">
                <a:solidFill>
                  <a:srgbClr val="D6D5D5"/>
                </a:solidFill>
                <a:latin typeface="Arial"/>
                <a:cs typeface="Arial"/>
              </a:rPr>
              <a:t>1.	</a:t>
            </a:r>
            <a:r>
              <a:rPr sz="2162" spc="-26" dirty="0">
                <a:solidFill>
                  <a:srgbClr val="D6D5D5"/>
                </a:solidFill>
                <a:latin typeface="Arial"/>
                <a:cs typeface="Arial"/>
              </a:rPr>
              <a:t>Sanity </a:t>
            </a:r>
            <a:r>
              <a:rPr sz="2162" spc="-13" dirty="0">
                <a:solidFill>
                  <a:srgbClr val="D6D5D5"/>
                </a:solidFill>
                <a:latin typeface="Arial"/>
                <a:cs typeface="Arial"/>
              </a:rPr>
              <a:t>check</a:t>
            </a:r>
            <a:r>
              <a:rPr sz="2162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experiment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0824" y="3824007"/>
            <a:ext cx="7258610" cy="1107392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448259" indent="-437053">
              <a:spcBef>
                <a:spcPts val="110"/>
              </a:spcBef>
              <a:buAutoNum type="arabicPeriod" startAt="2"/>
              <a:tabLst>
                <a:tab pos="447699" algn="l"/>
                <a:tab pos="448259" algn="l"/>
              </a:tabLst>
            </a:pPr>
            <a:r>
              <a:rPr sz="2162" spc="-66" dirty="0">
                <a:latin typeface="Arial"/>
                <a:cs typeface="Arial"/>
              </a:rPr>
              <a:t>Biases </a:t>
            </a:r>
            <a:r>
              <a:rPr sz="2162" spc="40" dirty="0">
                <a:latin typeface="Arial"/>
                <a:cs typeface="Arial"/>
              </a:rPr>
              <a:t>from Inception </a:t>
            </a:r>
            <a:r>
              <a:rPr sz="2162" spc="-49" dirty="0">
                <a:latin typeface="Arial"/>
                <a:cs typeface="Arial"/>
              </a:rPr>
              <a:t>V3 </a:t>
            </a:r>
            <a:r>
              <a:rPr sz="2162" spc="22" dirty="0">
                <a:latin typeface="Arial"/>
                <a:cs typeface="Arial"/>
              </a:rPr>
              <a:t>and</a:t>
            </a:r>
            <a:r>
              <a:rPr sz="2162" spc="53" dirty="0">
                <a:latin typeface="Arial"/>
                <a:cs typeface="Arial"/>
              </a:rPr>
              <a:t> </a:t>
            </a:r>
            <a:r>
              <a:rPr sz="2162" spc="71" dirty="0">
                <a:latin typeface="Arial"/>
                <a:cs typeface="Arial"/>
              </a:rPr>
              <a:t>GoogleNet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31"/>
              </a:spcBef>
              <a:buAutoNum type="arabicPeriod" startAt="2"/>
            </a:pPr>
            <a:endParaRPr sz="2780">
              <a:latin typeface="Times New Roman"/>
              <a:cs typeface="Times New Roman"/>
            </a:endParaRPr>
          </a:p>
          <a:p>
            <a:pPr marL="448259" indent="-437053">
              <a:buAutoNum type="arabicPeriod" startAt="2"/>
              <a:tabLst>
                <a:tab pos="447699" algn="l"/>
                <a:tab pos="448259" algn="l"/>
              </a:tabLst>
            </a:pPr>
            <a:r>
              <a:rPr sz="2162" spc="31" dirty="0">
                <a:solidFill>
                  <a:srgbClr val="D6D5D5"/>
                </a:solidFill>
                <a:latin typeface="Arial"/>
                <a:cs typeface="Arial"/>
              </a:rPr>
              <a:t>Domain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expert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confirmation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from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Diabetic</a:t>
            </a:r>
            <a:r>
              <a:rPr sz="2162" spc="-5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13" dirty="0">
                <a:solidFill>
                  <a:srgbClr val="D6D5D5"/>
                </a:solidFill>
                <a:latin typeface="Arial"/>
                <a:cs typeface="Arial"/>
              </a:rPr>
              <a:t>Retinopathy</a:t>
            </a:r>
            <a:endParaRPr sz="216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2708" y="2344906"/>
            <a:ext cx="2431670" cy="1402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785969" y="5075019"/>
            <a:ext cx="3449433" cy="1458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62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783970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348" rIns="0" bIns="0" rtlCol="0" anchor="ctr">
            <a:spAutoFit/>
          </a:bodyPr>
          <a:lstStyle/>
          <a:p>
            <a:pPr marL="232534" algn="ctr">
              <a:lnSpc>
                <a:spcPct val="100000"/>
              </a:lnSpc>
              <a:spcBef>
                <a:spcPts val="427"/>
              </a:spcBef>
            </a:pPr>
            <a:r>
              <a:rPr spc="-62" dirty="0"/>
              <a:t>TCAV</a:t>
            </a:r>
            <a:r>
              <a:rPr spc="4" dirty="0"/>
              <a:t> </a:t>
            </a:r>
            <a:r>
              <a:rPr spc="31" dirty="0"/>
              <a:t>in</a:t>
            </a:r>
          </a:p>
          <a:p>
            <a:pPr marL="224130" algn="ctr">
              <a:lnSpc>
                <a:spcPct val="100000"/>
              </a:lnSpc>
              <a:spcBef>
                <a:spcPts val="459"/>
              </a:spcBef>
            </a:pPr>
            <a:r>
              <a:rPr sz="3309" spc="-110" dirty="0"/>
              <a:t>Two </a:t>
            </a:r>
            <a:r>
              <a:rPr sz="3309" spc="49" dirty="0"/>
              <a:t>widely </a:t>
            </a:r>
            <a:r>
              <a:rPr sz="3309" spc="-9" dirty="0"/>
              <a:t>used </a:t>
            </a:r>
            <a:r>
              <a:rPr sz="3309" spc="44" dirty="0"/>
              <a:t>image </a:t>
            </a:r>
            <a:r>
              <a:rPr sz="3309" spc="75" dirty="0"/>
              <a:t>prediction</a:t>
            </a:r>
            <a:r>
              <a:rPr sz="3309" spc="22" dirty="0"/>
              <a:t> </a:t>
            </a:r>
            <a:r>
              <a:rPr sz="3309" spc="40" dirty="0"/>
              <a:t>models</a:t>
            </a:r>
            <a:endParaRPr sz="3309" dirty="0"/>
          </a:p>
        </p:txBody>
      </p:sp>
      <p:sp>
        <p:nvSpPr>
          <p:cNvPr id="3" name="object 3"/>
          <p:cNvSpPr/>
          <p:nvPr/>
        </p:nvSpPr>
        <p:spPr>
          <a:xfrm>
            <a:off x="6767660" y="1655369"/>
            <a:ext cx="3491654" cy="4725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9362522" y="2823113"/>
            <a:ext cx="472888" cy="925606"/>
          </a:xfrm>
          <a:custGeom>
            <a:avLst/>
            <a:gdLst/>
            <a:ahLst/>
            <a:cxnLst/>
            <a:rect l="l" t="t" r="r" b="b"/>
            <a:pathLst>
              <a:path w="535940" h="1049020">
                <a:moveTo>
                  <a:pt x="0" y="0"/>
                </a:moveTo>
                <a:lnTo>
                  <a:pt x="535625" y="0"/>
                </a:lnTo>
                <a:lnTo>
                  <a:pt x="535625" y="1048546"/>
                </a:lnTo>
                <a:lnTo>
                  <a:pt x="0" y="1048546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8637469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929748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7230695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154424" y="1547574"/>
            <a:ext cx="3410968" cy="4941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760983" y="1878831"/>
            <a:ext cx="591110" cy="1888751"/>
          </a:xfrm>
          <a:custGeom>
            <a:avLst/>
            <a:gdLst/>
            <a:ahLst/>
            <a:cxnLst/>
            <a:rect l="l" t="t" r="r" b="b"/>
            <a:pathLst>
              <a:path w="669925" h="2140585">
                <a:moveTo>
                  <a:pt x="0" y="0"/>
                </a:moveTo>
                <a:lnTo>
                  <a:pt x="669441" y="0"/>
                </a:lnTo>
                <a:lnTo>
                  <a:pt x="669441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990810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445560" y="1878831"/>
            <a:ext cx="621926" cy="1888751"/>
          </a:xfrm>
          <a:custGeom>
            <a:avLst/>
            <a:gdLst/>
            <a:ahLst/>
            <a:cxnLst/>
            <a:rect l="l" t="t" r="r" b="b"/>
            <a:pathLst>
              <a:path w="704850" h="2140585">
                <a:moveTo>
                  <a:pt x="0" y="2139980"/>
                </a:moveTo>
                <a:lnTo>
                  <a:pt x="704234" y="2139980"/>
                </a:lnTo>
                <a:lnTo>
                  <a:pt x="704234" y="0"/>
                </a:lnTo>
                <a:lnTo>
                  <a:pt x="0" y="0"/>
                </a:lnTo>
                <a:lnTo>
                  <a:pt x="0" y="213998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265731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4066943" y="1870165"/>
            <a:ext cx="188259" cy="1888751"/>
          </a:xfrm>
          <a:custGeom>
            <a:avLst/>
            <a:gdLst/>
            <a:ahLst/>
            <a:cxnLst/>
            <a:rect l="l" t="t" r="r" b="b"/>
            <a:pathLst>
              <a:path w="213360" h="2140585">
                <a:moveTo>
                  <a:pt x="0" y="0"/>
                </a:moveTo>
                <a:lnTo>
                  <a:pt x="212932" y="0"/>
                </a:lnTo>
                <a:lnTo>
                  <a:pt x="212932" y="2139979"/>
                </a:lnTo>
                <a:lnTo>
                  <a:pt x="0" y="2139979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6241787" y="2185175"/>
            <a:ext cx="188259" cy="1570504"/>
          </a:xfrm>
          <a:custGeom>
            <a:avLst/>
            <a:gdLst/>
            <a:ahLst/>
            <a:cxnLst/>
            <a:rect l="l" t="t" r="r" b="b"/>
            <a:pathLst>
              <a:path w="213360" h="1779904">
                <a:moveTo>
                  <a:pt x="0" y="0"/>
                </a:moveTo>
                <a:lnTo>
                  <a:pt x="212932" y="0"/>
                </a:lnTo>
                <a:lnTo>
                  <a:pt x="212932" y="1779753"/>
                </a:lnTo>
                <a:lnTo>
                  <a:pt x="0" y="1779753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4793433" y="3586419"/>
            <a:ext cx="188259" cy="179854"/>
          </a:xfrm>
          <a:custGeom>
            <a:avLst/>
            <a:gdLst/>
            <a:ahLst/>
            <a:cxnLst/>
            <a:rect l="l" t="t" r="r" b="b"/>
            <a:pathLst>
              <a:path w="213360" h="203835">
                <a:moveTo>
                  <a:pt x="0" y="0"/>
                </a:moveTo>
                <a:lnTo>
                  <a:pt x="212932" y="0"/>
                </a:lnTo>
                <a:lnTo>
                  <a:pt x="212932" y="203241"/>
                </a:lnTo>
                <a:lnTo>
                  <a:pt x="0" y="203241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539440" y="4302627"/>
          <a:ext cx="2854136" cy="186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5316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01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AEA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7042438" y="3968856"/>
            <a:ext cx="3005464" cy="2566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9512528" y="4213070"/>
            <a:ext cx="549649" cy="2112869"/>
          </a:xfrm>
          <a:custGeom>
            <a:avLst/>
            <a:gdLst/>
            <a:ahLst/>
            <a:cxnLst/>
            <a:rect l="l" t="t" r="r" b="b"/>
            <a:pathLst>
              <a:path w="622934" h="2394584">
                <a:moveTo>
                  <a:pt x="0" y="0"/>
                </a:moveTo>
                <a:lnTo>
                  <a:pt x="622510" y="0"/>
                </a:lnTo>
                <a:lnTo>
                  <a:pt x="622510" y="2394016"/>
                </a:lnTo>
                <a:lnTo>
                  <a:pt x="0" y="2394016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63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4153706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348" rIns="0" bIns="0" rtlCol="0" anchor="ctr">
            <a:spAutoFit/>
          </a:bodyPr>
          <a:lstStyle/>
          <a:p>
            <a:pPr marL="232534" algn="ctr">
              <a:lnSpc>
                <a:spcPct val="100000"/>
              </a:lnSpc>
              <a:spcBef>
                <a:spcPts val="427"/>
              </a:spcBef>
            </a:pPr>
            <a:r>
              <a:rPr spc="-62" dirty="0"/>
              <a:t>TCAV</a:t>
            </a:r>
            <a:r>
              <a:rPr spc="4" dirty="0"/>
              <a:t> </a:t>
            </a:r>
            <a:r>
              <a:rPr spc="31" dirty="0"/>
              <a:t>in</a:t>
            </a:r>
          </a:p>
          <a:p>
            <a:pPr marL="224130" algn="ctr">
              <a:lnSpc>
                <a:spcPct val="100000"/>
              </a:lnSpc>
              <a:spcBef>
                <a:spcPts val="459"/>
              </a:spcBef>
            </a:pPr>
            <a:r>
              <a:rPr sz="3309" spc="-110" dirty="0"/>
              <a:t>Two </a:t>
            </a:r>
            <a:r>
              <a:rPr sz="3309" spc="49" dirty="0"/>
              <a:t>widely </a:t>
            </a:r>
            <a:r>
              <a:rPr sz="3309" spc="-9" dirty="0"/>
              <a:t>used </a:t>
            </a:r>
            <a:r>
              <a:rPr sz="3309" spc="44" dirty="0"/>
              <a:t>image </a:t>
            </a:r>
            <a:r>
              <a:rPr sz="3309" spc="75" dirty="0"/>
              <a:t>prediction</a:t>
            </a:r>
            <a:r>
              <a:rPr sz="3309" spc="22" dirty="0"/>
              <a:t> </a:t>
            </a:r>
            <a:r>
              <a:rPr sz="3309" spc="40" dirty="0"/>
              <a:t>models</a:t>
            </a:r>
            <a:endParaRPr sz="3309"/>
          </a:p>
        </p:txBody>
      </p:sp>
      <p:sp>
        <p:nvSpPr>
          <p:cNvPr id="3" name="object 3"/>
          <p:cNvSpPr/>
          <p:nvPr/>
        </p:nvSpPr>
        <p:spPr>
          <a:xfrm>
            <a:off x="3154424" y="1547574"/>
            <a:ext cx="3410968" cy="4941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767660" y="1655369"/>
            <a:ext cx="3491654" cy="4725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9362522" y="2823113"/>
            <a:ext cx="472888" cy="925606"/>
          </a:xfrm>
          <a:custGeom>
            <a:avLst/>
            <a:gdLst/>
            <a:ahLst/>
            <a:cxnLst/>
            <a:rect l="l" t="t" r="r" b="b"/>
            <a:pathLst>
              <a:path w="535940" h="1049020">
                <a:moveTo>
                  <a:pt x="0" y="0"/>
                </a:moveTo>
                <a:lnTo>
                  <a:pt x="535625" y="0"/>
                </a:lnTo>
                <a:lnTo>
                  <a:pt x="535625" y="1048546"/>
                </a:lnTo>
                <a:lnTo>
                  <a:pt x="0" y="1048546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8637469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7929748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230695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760983" y="1878831"/>
            <a:ext cx="591110" cy="1888751"/>
          </a:xfrm>
          <a:custGeom>
            <a:avLst/>
            <a:gdLst/>
            <a:ahLst/>
            <a:cxnLst/>
            <a:rect l="l" t="t" r="r" b="b"/>
            <a:pathLst>
              <a:path w="669925" h="2140585">
                <a:moveTo>
                  <a:pt x="0" y="0"/>
                </a:moveTo>
                <a:lnTo>
                  <a:pt x="669441" y="0"/>
                </a:lnTo>
                <a:lnTo>
                  <a:pt x="669441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4990810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445560" y="1878831"/>
            <a:ext cx="621926" cy="1888751"/>
          </a:xfrm>
          <a:custGeom>
            <a:avLst/>
            <a:gdLst/>
            <a:ahLst/>
            <a:cxnLst/>
            <a:rect l="l" t="t" r="r" b="b"/>
            <a:pathLst>
              <a:path w="704850" h="2140585">
                <a:moveTo>
                  <a:pt x="0" y="2139980"/>
                </a:moveTo>
                <a:lnTo>
                  <a:pt x="704234" y="2139980"/>
                </a:lnTo>
                <a:lnTo>
                  <a:pt x="704234" y="0"/>
                </a:lnTo>
                <a:lnTo>
                  <a:pt x="0" y="0"/>
                </a:lnTo>
                <a:lnTo>
                  <a:pt x="0" y="213998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265731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3563360" y="4332952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69" h="2140584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265731" y="4333938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4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4982144" y="4332952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4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696197" y="4332952"/>
            <a:ext cx="533400" cy="1888751"/>
          </a:xfrm>
          <a:custGeom>
            <a:avLst/>
            <a:gdLst/>
            <a:ahLst/>
            <a:cxnLst/>
            <a:rect l="l" t="t" r="r" b="b"/>
            <a:pathLst>
              <a:path w="604520" h="2140584">
                <a:moveTo>
                  <a:pt x="0" y="2139980"/>
                </a:moveTo>
                <a:lnTo>
                  <a:pt x="603902" y="2139980"/>
                </a:lnTo>
                <a:lnTo>
                  <a:pt x="603902" y="0"/>
                </a:lnTo>
                <a:lnTo>
                  <a:pt x="0" y="0"/>
                </a:lnTo>
                <a:lnTo>
                  <a:pt x="0" y="213998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4066943" y="1870165"/>
            <a:ext cx="188259" cy="1888751"/>
          </a:xfrm>
          <a:custGeom>
            <a:avLst/>
            <a:gdLst/>
            <a:ahLst/>
            <a:cxnLst/>
            <a:rect l="l" t="t" r="r" b="b"/>
            <a:pathLst>
              <a:path w="213360" h="2140585">
                <a:moveTo>
                  <a:pt x="0" y="0"/>
                </a:moveTo>
                <a:lnTo>
                  <a:pt x="212932" y="0"/>
                </a:lnTo>
                <a:lnTo>
                  <a:pt x="212932" y="2139979"/>
                </a:lnTo>
                <a:lnTo>
                  <a:pt x="0" y="2139979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6241787" y="2185175"/>
            <a:ext cx="188259" cy="1570504"/>
          </a:xfrm>
          <a:custGeom>
            <a:avLst/>
            <a:gdLst/>
            <a:ahLst/>
            <a:cxnLst/>
            <a:rect l="l" t="t" r="r" b="b"/>
            <a:pathLst>
              <a:path w="213360" h="1779904">
                <a:moveTo>
                  <a:pt x="0" y="0"/>
                </a:moveTo>
                <a:lnTo>
                  <a:pt x="212932" y="0"/>
                </a:lnTo>
                <a:lnTo>
                  <a:pt x="212932" y="1779753"/>
                </a:lnTo>
                <a:lnTo>
                  <a:pt x="0" y="1779753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4793433" y="3586419"/>
            <a:ext cx="188259" cy="179854"/>
          </a:xfrm>
          <a:custGeom>
            <a:avLst/>
            <a:gdLst/>
            <a:ahLst/>
            <a:cxnLst/>
            <a:rect l="l" t="t" r="r" b="b"/>
            <a:pathLst>
              <a:path w="213360" h="203835">
                <a:moveTo>
                  <a:pt x="0" y="0"/>
                </a:moveTo>
                <a:lnTo>
                  <a:pt x="212932" y="0"/>
                </a:lnTo>
                <a:lnTo>
                  <a:pt x="212932" y="203241"/>
                </a:lnTo>
                <a:lnTo>
                  <a:pt x="0" y="203241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4075610" y="5939574"/>
            <a:ext cx="188259" cy="275665"/>
          </a:xfrm>
          <a:custGeom>
            <a:avLst/>
            <a:gdLst/>
            <a:ahLst/>
            <a:cxnLst/>
            <a:rect l="l" t="t" r="r" b="b"/>
            <a:pathLst>
              <a:path w="213360" h="312420">
                <a:moveTo>
                  <a:pt x="0" y="0"/>
                </a:moveTo>
                <a:lnTo>
                  <a:pt x="212932" y="0"/>
                </a:lnTo>
                <a:lnTo>
                  <a:pt x="212932" y="312103"/>
                </a:lnTo>
                <a:lnTo>
                  <a:pt x="0" y="312103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4793433" y="6191038"/>
            <a:ext cx="188259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2932" y="0"/>
                </a:lnTo>
              </a:path>
            </a:pathLst>
          </a:custGeom>
          <a:ln w="54220">
            <a:solidFill>
              <a:srgbClr val="FA5831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511242" y="4715559"/>
            <a:ext cx="188259" cy="1499907"/>
          </a:xfrm>
          <a:custGeom>
            <a:avLst/>
            <a:gdLst/>
            <a:ahLst/>
            <a:cxnLst/>
            <a:rect l="l" t="t" r="r" b="b"/>
            <a:pathLst>
              <a:path w="213360" h="1699895">
                <a:moveTo>
                  <a:pt x="0" y="0"/>
                </a:moveTo>
                <a:lnTo>
                  <a:pt x="212932" y="0"/>
                </a:lnTo>
                <a:lnTo>
                  <a:pt x="212932" y="1699319"/>
                </a:lnTo>
                <a:lnTo>
                  <a:pt x="0" y="1699319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6229053" y="4326547"/>
            <a:ext cx="188259" cy="1892674"/>
          </a:xfrm>
          <a:custGeom>
            <a:avLst/>
            <a:gdLst/>
            <a:ahLst/>
            <a:cxnLst/>
            <a:rect l="l" t="t" r="r" b="b"/>
            <a:pathLst>
              <a:path w="213360" h="2145029">
                <a:moveTo>
                  <a:pt x="0" y="0"/>
                </a:moveTo>
                <a:lnTo>
                  <a:pt x="212932" y="0"/>
                </a:lnTo>
                <a:lnTo>
                  <a:pt x="212932" y="2144674"/>
                </a:lnTo>
                <a:lnTo>
                  <a:pt x="0" y="2144674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1722677" y="1937892"/>
            <a:ext cx="1634280" cy="977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748678" y="1946558"/>
            <a:ext cx="1582831" cy="925606"/>
          </a:xfrm>
          <a:custGeom>
            <a:avLst/>
            <a:gdLst/>
            <a:ahLst/>
            <a:cxnLst/>
            <a:rect l="l" t="t" r="r" b="b"/>
            <a:pathLst>
              <a:path w="1793875" h="1049020">
                <a:moveTo>
                  <a:pt x="1793248" y="916269"/>
                </a:moveTo>
                <a:lnTo>
                  <a:pt x="1438405" y="815280"/>
                </a:lnTo>
                <a:lnTo>
                  <a:pt x="1438405" y="62312"/>
                </a:lnTo>
                <a:lnTo>
                  <a:pt x="1433506" y="38064"/>
                </a:lnTo>
                <a:lnTo>
                  <a:pt x="1420148" y="18256"/>
                </a:lnTo>
                <a:lnTo>
                  <a:pt x="1400341" y="4898"/>
                </a:lnTo>
                <a:lnTo>
                  <a:pt x="1376092" y="0"/>
                </a:lnTo>
                <a:lnTo>
                  <a:pt x="62312" y="0"/>
                </a:lnTo>
                <a:lnTo>
                  <a:pt x="38064" y="4898"/>
                </a:lnTo>
                <a:lnTo>
                  <a:pt x="18256" y="18256"/>
                </a:lnTo>
                <a:lnTo>
                  <a:pt x="4898" y="38064"/>
                </a:lnTo>
                <a:lnTo>
                  <a:pt x="0" y="62312"/>
                </a:lnTo>
                <a:lnTo>
                  <a:pt x="0" y="986256"/>
                </a:lnTo>
                <a:lnTo>
                  <a:pt x="4898" y="1010505"/>
                </a:lnTo>
                <a:lnTo>
                  <a:pt x="18256" y="1030312"/>
                </a:lnTo>
                <a:lnTo>
                  <a:pt x="38064" y="1043670"/>
                </a:lnTo>
                <a:lnTo>
                  <a:pt x="62312" y="1048569"/>
                </a:lnTo>
                <a:lnTo>
                  <a:pt x="1376092" y="1048569"/>
                </a:lnTo>
                <a:lnTo>
                  <a:pt x="1391329" y="1046531"/>
                </a:lnTo>
                <a:lnTo>
                  <a:pt x="1405004" y="1040833"/>
                </a:lnTo>
                <a:lnTo>
                  <a:pt x="1416808" y="1032096"/>
                </a:lnTo>
                <a:lnTo>
                  <a:pt x="1426434" y="1020942"/>
                </a:lnTo>
                <a:lnTo>
                  <a:pt x="1793248" y="916269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1871383" y="2128435"/>
            <a:ext cx="1016934" cy="46497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4" marR="4483" indent="-324988">
              <a:lnSpc>
                <a:spcPct val="120700"/>
              </a:lnSpc>
              <a:spcBef>
                <a:spcPts val="84"/>
              </a:spcBef>
            </a:pPr>
            <a:r>
              <a:rPr sz="1279" spc="13" dirty="0">
                <a:latin typeface="Arial"/>
                <a:cs typeface="Arial"/>
              </a:rPr>
              <a:t>Geographical  </a:t>
            </a:r>
            <a:r>
              <a:rPr sz="1279" spc="-4" dirty="0">
                <a:latin typeface="Arial"/>
                <a:cs typeface="Arial"/>
              </a:rPr>
              <a:t>bias!</a:t>
            </a:r>
            <a:endParaRPr sz="1279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14638" y="3751645"/>
            <a:ext cx="4321939" cy="286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 txBox="1"/>
          <p:nvPr/>
        </p:nvSpPr>
        <p:spPr>
          <a:xfrm>
            <a:off x="6094660" y="6466168"/>
            <a:ext cx="77321" cy="155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6"/>
              </a:lnSpc>
            </a:pPr>
            <a:r>
              <a:rPr sz="1059" spc="18" dirty="0">
                <a:latin typeface="Arial"/>
                <a:cs typeface="Arial"/>
              </a:rPr>
              <a:t>6</a:t>
            </a:r>
            <a:endParaRPr sz="1059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63236" y="6431625"/>
            <a:ext cx="1124510" cy="1340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794" b="1" spc="31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http://ww</a:t>
            </a:r>
            <a:r>
              <a:rPr sz="794" b="1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</a:t>
            </a:r>
            <a:r>
              <a:rPr sz="794" b="1" spc="13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.abc.net.au</a:t>
            </a:r>
            <a:endParaRPr sz="794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06353" y="6454962"/>
            <a:ext cx="99732" cy="1737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059" spc="18" dirty="0">
                <a:latin typeface="Arial"/>
                <a:cs typeface="Arial"/>
              </a:rPr>
              <a:t>7</a:t>
            </a:r>
            <a:endParaRPr sz="105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9264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348" rIns="0" bIns="0" rtlCol="0" anchor="ctr">
            <a:spAutoFit/>
          </a:bodyPr>
          <a:lstStyle/>
          <a:p>
            <a:pPr marL="232534" algn="ctr">
              <a:lnSpc>
                <a:spcPct val="100000"/>
              </a:lnSpc>
              <a:spcBef>
                <a:spcPts val="427"/>
              </a:spcBef>
            </a:pPr>
            <a:r>
              <a:rPr spc="-62" dirty="0"/>
              <a:t>TCAV</a:t>
            </a:r>
            <a:r>
              <a:rPr spc="4" dirty="0"/>
              <a:t> </a:t>
            </a:r>
            <a:r>
              <a:rPr spc="31" dirty="0"/>
              <a:t>in</a:t>
            </a:r>
          </a:p>
          <a:p>
            <a:pPr marL="224130" algn="ctr">
              <a:lnSpc>
                <a:spcPct val="100000"/>
              </a:lnSpc>
              <a:spcBef>
                <a:spcPts val="459"/>
              </a:spcBef>
            </a:pPr>
            <a:r>
              <a:rPr sz="3309" spc="-110" dirty="0"/>
              <a:t>Two </a:t>
            </a:r>
            <a:r>
              <a:rPr sz="3309" spc="49" dirty="0"/>
              <a:t>widely </a:t>
            </a:r>
            <a:r>
              <a:rPr sz="3309" spc="-9" dirty="0"/>
              <a:t>used </a:t>
            </a:r>
            <a:r>
              <a:rPr sz="3309" spc="44" dirty="0"/>
              <a:t>image </a:t>
            </a:r>
            <a:r>
              <a:rPr sz="3309" spc="75" dirty="0"/>
              <a:t>prediction</a:t>
            </a:r>
            <a:r>
              <a:rPr sz="3309" spc="22" dirty="0"/>
              <a:t> </a:t>
            </a:r>
            <a:r>
              <a:rPr sz="3309" spc="40" dirty="0"/>
              <a:t>models</a:t>
            </a:r>
            <a:endParaRPr sz="3309"/>
          </a:p>
        </p:txBody>
      </p:sp>
      <p:sp>
        <p:nvSpPr>
          <p:cNvPr id="3" name="object 3"/>
          <p:cNvSpPr txBox="1"/>
          <p:nvPr/>
        </p:nvSpPr>
        <p:spPr>
          <a:xfrm>
            <a:off x="6006353" y="6450385"/>
            <a:ext cx="177053" cy="17826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059" spc="18" dirty="0">
                <a:latin typeface="Arial"/>
                <a:cs typeface="Arial"/>
              </a:rPr>
              <a:t>77</a:t>
            </a:r>
            <a:endParaRPr sz="1059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54424" y="1547574"/>
            <a:ext cx="3410968" cy="4941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1778741" y="3903305"/>
            <a:ext cx="1634280" cy="2268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804743" y="3911972"/>
            <a:ext cx="1582831" cy="2217084"/>
          </a:xfrm>
          <a:custGeom>
            <a:avLst/>
            <a:gdLst/>
            <a:ahLst/>
            <a:cxnLst/>
            <a:rect l="l" t="t" r="r" b="b"/>
            <a:pathLst>
              <a:path w="1793875" h="2512695">
                <a:moveTo>
                  <a:pt x="1793248" y="2380458"/>
                </a:moveTo>
                <a:lnTo>
                  <a:pt x="1438405" y="2279163"/>
                </a:lnTo>
                <a:lnTo>
                  <a:pt x="1438405" y="62312"/>
                </a:lnTo>
                <a:lnTo>
                  <a:pt x="1433506" y="38064"/>
                </a:lnTo>
                <a:lnTo>
                  <a:pt x="1420149" y="18256"/>
                </a:lnTo>
                <a:lnTo>
                  <a:pt x="1400341" y="4898"/>
                </a:lnTo>
                <a:lnTo>
                  <a:pt x="1376093" y="0"/>
                </a:lnTo>
                <a:lnTo>
                  <a:pt x="62312" y="0"/>
                </a:lnTo>
                <a:lnTo>
                  <a:pt x="38063" y="4898"/>
                </a:lnTo>
                <a:lnTo>
                  <a:pt x="18256" y="18256"/>
                </a:lnTo>
                <a:lnTo>
                  <a:pt x="4898" y="38064"/>
                </a:lnTo>
                <a:lnTo>
                  <a:pt x="0" y="62312"/>
                </a:lnTo>
                <a:lnTo>
                  <a:pt x="0" y="2450138"/>
                </a:lnTo>
                <a:lnTo>
                  <a:pt x="4898" y="2474387"/>
                </a:lnTo>
                <a:lnTo>
                  <a:pt x="18256" y="2494194"/>
                </a:lnTo>
                <a:lnTo>
                  <a:pt x="38063" y="2507552"/>
                </a:lnTo>
                <a:lnTo>
                  <a:pt x="62312" y="2512451"/>
                </a:lnTo>
                <a:lnTo>
                  <a:pt x="1376093" y="2512451"/>
                </a:lnTo>
                <a:lnTo>
                  <a:pt x="1391310" y="2510453"/>
                </a:lnTo>
                <a:lnTo>
                  <a:pt x="1404985" y="2504848"/>
                </a:lnTo>
                <a:lnTo>
                  <a:pt x="1416798" y="2496214"/>
                </a:lnTo>
                <a:lnTo>
                  <a:pt x="1426433" y="2485132"/>
                </a:lnTo>
                <a:lnTo>
                  <a:pt x="1793248" y="2380458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871383" y="4179111"/>
            <a:ext cx="1144681" cy="159447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646" marR="4483" indent="-15129" algn="ctr">
              <a:lnSpc>
                <a:spcPct val="116399"/>
              </a:lnSpc>
              <a:spcBef>
                <a:spcPts val="150"/>
              </a:spcBef>
            </a:pPr>
            <a:r>
              <a:rPr sz="1279" spc="22" dirty="0">
                <a:latin typeface="Arial"/>
                <a:cs typeface="Arial"/>
              </a:rPr>
              <a:t>Quantitative  confirmation</a:t>
            </a:r>
            <a:r>
              <a:rPr sz="1279" spc="-49" dirty="0">
                <a:latin typeface="Arial"/>
                <a:cs typeface="Arial"/>
              </a:rPr>
              <a:t> </a:t>
            </a:r>
            <a:r>
              <a:rPr sz="1279" spc="66" dirty="0">
                <a:latin typeface="Arial"/>
                <a:cs typeface="Arial"/>
              </a:rPr>
              <a:t>to </a:t>
            </a:r>
            <a:r>
              <a:rPr sz="1279" spc="44" dirty="0">
                <a:latin typeface="Arial"/>
                <a:cs typeface="Arial"/>
              </a:rPr>
              <a:t> </a:t>
            </a:r>
            <a:r>
              <a:rPr sz="1279" spc="4" dirty="0">
                <a:latin typeface="Arial"/>
                <a:cs typeface="Arial"/>
              </a:rPr>
              <a:t>previously  </a:t>
            </a:r>
            <a:r>
              <a:rPr sz="1279" spc="18" dirty="0">
                <a:latin typeface="Arial"/>
                <a:cs typeface="Arial"/>
              </a:rPr>
              <a:t>qualitative  findings</a:t>
            </a:r>
            <a:endParaRPr sz="1279">
              <a:latin typeface="Arial"/>
              <a:cs typeface="Arial"/>
            </a:endParaRPr>
          </a:p>
          <a:p>
            <a:pPr marL="22413" marR="28576" algn="ctr">
              <a:lnSpc>
                <a:spcPct val="114900"/>
              </a:lnSpc>
            </a:pPr>
            <a:r>
              <a:rPr sz="1279" spc="-9" dirty="0">
                <a:latin typeface="Arial"/>
                <a:cs typeface="Arial"/>
              </a:rPr>
              <a:t>[Stock</a:t>
            </a:r>
            <a:r>
              <a:rPr sz="1279" spc="-31" dirty="0">
                <a:latin typeface="Arial"/>
                <a:cs typeface="Arial"/>
              </a:rPr>
              <a:t> </a:t>
            </a:r>
            <a:r>
              <a:rPr sz="1279" spc="57" dirty="0">
                <a:latin typeface="Arial"/>
                <a:cs typeface="Arial"/>
              </a:rPr>
              <a:t>&amp;</a:t>
            </a:r>
            <a:r>
              <a:rPr sz="1279" spc="-26" dirty="0">
                <a:latin typeface="Arial"/>
                <a:cs typeface="Arial"/>
              </a:rPr>
              <a:t> Cisse, </a:t>
            </a:r>
            <a:r>
              <a:rPr sz="1279" spc="-18" dirty="0">
                <a:latin typeface="Arial"/>
                <a:cs typeface="Arial"/>
              </a:rPr>
              <a:t> </a:t>
            </a:r>
            <a:r>
              <a:rPr sz="1279" dirty="0">
                <a:latin typeface="Arial"/>
                <a:cs typeface="Arial"/>
              </a:rPr>
              <a:t>2017]</a:t>
            </a:r>
            <a:endParaRPr sz="1279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7660" y="1655369"/>
            <a:ext cx="3491654" cy="4725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9362522" y="2823113"/>
            <a:ext cx="472888" cy="925606"/>
          </a:xfrm>
          <a:custGeom>
            <a:avLst/>
            <a:gdLst/>
            <a:ahLst/>
            <a:cxnLst/>
            <a:rect l="l" t="t" r="r" b="b"/>
            <a:pathLst>
              <a:path w="535940" h="1049020">
                <a:moveTo>
                  <a:pt x="0" y="0"/>
                </a:moveTo>
                <a:lnTo>
                  <a:pt x="535625" y="0"/>
                </a:lnTo>
                <a:lnTo>
                  <a:pt x="535625" y="1048546"/>
                </a:lnTo>
                <a:lnTo>
                  <a:pt x="0" y="1048546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637469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929748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230695" y="1861497"/>
            <a:ext cx="472888" cy="1888751"/>
          </a:xfrm>
          <a:custGeom>
            <a:avLst/>
            <a:gdLst/>
            <a:ahLst/>
            <a:cxnLst/>
            <a:rect l="l" t="t" r="r" b="b"/>
            <a:pathLst>
              <a:path w="535940" h="2140585">
                <a:moveTo>
                  <a:pt x="0" y="0"/>
                </a:moveTo>
                <a:lnTo>
                  <a:pt x="535625" y="0"/>
                </a:lnTo>
                <a:lnTo>
                  <a:pt x="535625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5760983" y="1878831"/>
            <a:ext cx="591110" cy="1888751"/>
          </a:xfrm>
          <a:custGeom>
            <a:avLst/>
            <a:gdLst/>
            <a:ahLst/>
            <a:cxnLst/>
            <a:rect l="l" t="t" r="r" b="b"/>
            <a:pathLst>
              <a:path w="669925" h="2140585">
                <a:moveTo>
                  <a:pt x="0" y="0"/>
                </a:moveTo>
                <a:lnTo>
                  <a:pt x="669441" y="0"/>
                </a:lnTo>
                <a:lnTo>
                  <a:pt x="669441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4990810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445560" y="1878831"/>
            <a:ext cx="621926" cy="1888751"/>
          </a:xfrm>
          <a:custGeom>
            <a:avLst/>
            <a:gdLst/>
            <a:ahLst/>
            <a:cxnLst/>
            <a:rect l="l" t="t" r="r" b="b"/>
            <a:pathLst>
              <a:path w="704850" h="2140585">
                <a:moveTo>
                  <a:pt x="0" y="2139980"/>
                </a:moveTo>
                <a:lnTo>
                  <a:pt x="704234" y="2139980"/>
                </a:lnTo>
                <a:lnTo>
                  <a:pt x="704234" y="0"/>
                </a:lnTo>
                <a:lnTo>
                  <a:pt x="0" y="0"/>
                </a:lnTo>
                <a:lnTo>
                  <a:pt x="0" y="213998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4265731" y="1878831"/>
            <a:ext cx="651062" cy="1888751"/>
          </a:xfrm>
          <a:custGeom>
            <a:avLst/>
            <a:gdLst/>
            <a:ahLst/>
            <a:cxnLst/>
            <a:rect l="l" t="t" r="r" b="b"/>
            <a:pathLst>
              <a:path w="737870" h="2140585">
                <a:moveTo>
                  <a:pt x="0" y="0"/>
                </a:moveTo>
                <a:lnTo>
                  <a:pt x="737704" y="0"/>
                </a:lnTo>
                <a:lnTo>
                  <a:pt x="737704" y="2139980"/>
                </a:lnTo>
                <a:lnTo>
                  <a:pt x="0" y="2139980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4066943" y="1870165"/>
            <a:ext cx="188259" cy="1888751"/>
          </a:xfrm>
          <a:custGeom>
            <a:avLst/>
            <a:gdLst/>
            <a:ahLst/>
            <a:cxnLst/>
            <a:rect l="l" t="t" r="r" b="b"/>
            <a:pathLst>
              <a:path w="213360" h="2140585">
                <a:moveTo>
                  <a:pt x="0" y="0"/>
                </a:moveTo>
                <a:lnTo>
                  <a:pt x="212932" y="0"/>
                </a:lnTo>
                <a:lnTo>
                  <a:pt x="212932" y="2139979"/>
                </a:lnTo>
                <a:lnTo>
                  <a:pt x="0" y="2139979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6241787" y="2185175"/>
            <a:ext cx="188259" cy="1570504"/>
          </a:xfrm>
          <a:custGeom>
            <a:avLst/>
            <a:gdLst/>
            <a:ahLst/>
            <a:cxnLst/>
            <a:rect l="l" t="t" r="r" b="b"/>
            <a:pathLst>
              <a:path w="213360" h="1779904">
                <a:moveTo>
                  <a:pt x="0" y="0"/>
                </a:moveTo>
                <a:lnTo>
                  <a:pt x="212932" y="0"/>
                </a:lnTo>
                <a:lnTo>
                  <a:pt x="212932" y="1779753"/>
                </a:lnTo>
                <a:lnTo>
                  <a:pt x="0" y="1779753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4793433" y="3586419"/>
            <a:ext cx="188259" cy="179854"/>
          </a:xfrm>
          <a:custGeom>
            <a:avLst/>
            <a:gdLst/>
            <a:ahLst/>
            <a:cxnLst/>
            <a:rect l="l" t="t" r="r" b="b"/>
            <a:pathLst>
              <a:path w="213360" h="203835">
                <a:moveTo>
                  <a:pt x="0" y="0"/>
                </a:moveTo>
                <a:lnTo>
                  <a:pt x="212932" y="0"/>
                </a:lnTo>
                <a:lnTo>
                  <a:pt x="212932" y="203241"/>
                </a:lnTo>
                <a:lnTo>
                  <a:pt x="0" y="203241"/>
                </a:lnTo>
                <a:lnTo>
                  <a:pt x="0" y="0"/>
                </a:lnTo>
                <a:close/>
              </a:path>
            </a:pathLst>
          </a:custGeom>
          <a:solidFill>
            <a:srgbClr val="FA58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539440" y="4302627"/>
          <a:ext cx="2854136" cy="186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5316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01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EAEAF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AEA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A5831"/>
                      </a:solidFill>
                      <a:prstDash val="solid"/>
                    </a:lnB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A58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EAE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FA58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1722677" y="1937892"/>
            <a:ext cx="1634280" cy="977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1748678" y="1946558"/>
            <a:ext cx="1582831" cy="925606"/>
          </a:xfrm>
          <a:custGeom>
            <a:avLst/>
            <a:gdLst/>
            <a:ahLst/>
            <a:cxnLst/>
            <a:rect l="l" t="t" r="r" b="b"/>
            <a:pathLst>
              <a:path w="1793875" h="1049020">
                <a:moveTo>
                  <a:pt x="1793248" y="916269"/>
                </a:moveTo>
                <a:lnTo>
                  <a:pt x="1438405" y="815280"/>
                </a:lnTo>
                <a:lnTo>
                  <a:pt x="1438405" y="62312"/>
                </a:lnTo>
                <a:lnTo>
                  <a:pt x="1433506" y="38064"/>
                </a:lnTo>
                <a:lnTo>
                  <a:pt x="1420148" y="18256"/>
                </a:lnTo>
                <a:lnTo>
                  <a:pt x="1400341" y="4898"/>
                </a:lnTo>
                <a:lnTo>
                  <a:pt x="1376092" y="0"/>
                </a:lnTo>
                <a:lnTo>
                  <a:pt x="62312" y="0"/>
                </a:lnTo>
                <a:lnTo>
                  <a:pt x="38064" y="4898"/>
                </a:lnTo>
                <a:lnTo>
                  <a:pt x="18256" y="18256"/>
                </a:lnTo>
                <a:lnTo>
                  <a:pt x="4898" y="38064"/>
                </a:lnTo>
                <a:lnTo>
                  <a:pt x="0" y="62312"/>
                </a:lnTo>
                <a:lnTo>
                  <a:pt x="0" y="986256"/>
                </a:lnTo>
                <a:lnTo>
                  <a:pt x="4898" y="1010505"/>
                </a:lnTo>
                <a:lnTo>
                  <a:pt x="18256" y="1030312"/>
                </a:lnTo>
                <a:lnTo>
                  <a:pt x="38064" y="1043670"/>
                </a:lnTo>
                <a:lnTo>
                  <a:pt x="62312" y="1048569"/>
                </a:lnTo>
                <a:lnTo>
                  <a:pt x="1376092" y="1048569"/>
                </a:lnTo>
                <a:lnTo>
                  <a:pt x="1391329" y="1046531"/>
                </a:lnTo>
                <a:lnTo>
                  <a:pt x="1405004" y="1040833"/>
                </a:lnTo>
                <a:lnTo>
                  <a:pt x="1416808" y="1032096"/>
                </a:lnTo>
                <a:lnTo>
                  <a:pt x="1426434" y="1020942"/>
                </a:lnTo>
                <a:lnTo>
                  <a:pt x="1793248" y="916269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1871383" y="2128435"/>
            <a:ext cx="1016934" cy="46497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24988" marR="4483" indent="-313781">
              <a:lnSpc>
                <a:spcPct val="120700"/>
              </a:lnSpc>
              <a:spcBef>
                <a:spcPts val="84"/>
              </a:spcBef>
            </a:pPr>
            <a:r>
              <a:rPr sz="1279" spc="13" dirty="0">
                <a:latin typeface="Arial"/>
                <a:cs typeface="Arial"/>
              </a:rPr>
              <a:t>Geographical  </a:t>
            </a:r>
            <a:r>
              <a:rPr sz="1279" spc="-22" dirty="0">
                <a:latin typeface="Arial"/>
                <a:cs typeface="Arial"/>
              </a:rPr>
              <a:t>bias?</a:t>
            </a:r>
            <a:endParaRPr sz="1279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42438" y="3968856"/>
            <a:ext cx="3005464" cy="2566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9512528" y="4213070"/>
            <a:ext cx="549649" cy="2112869"/>
          </a:xfrm>
          <a:custGeom>
            <a:avLst/>
            <a:gdLst/>
            <a:ahLst/>
            <a:cxnLst/>
            <a:rect l="l" t="t" r="r" b="b"/>
            <a:pathLst>
              <a:path w="622934" h="2394584">
                <a:moveTo>
                  <a:pt x="0" y="0"/>
                </a:moveTo>
                <a:lnTo>
                  <a:pt x="622510" y="0"/>
                </a:lnTo>
                <a:lnTo>
                  <a:pt x="622510" y="2394016"/>
                </a:lnTo>
                <a:lnTo>
                  <a:pt x="0" y="2394016"/>
                </a:lnTo>
                <a:lnTo>
                  <a:pt x="0" y="0"/>
                </a:lnTo>
                <a:close/>
              </a:path>
            </a:pathLst>
          </a:custGeom>
          <a:solidFill>
            <a:srgbClr val="EAEAF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09206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4424" y="1702602"/>
            <a:ext cx="3410968" cy="4786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1778741" y="3903305"/>
            <a:ext cx="1634280" cy="2268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1804743" y="3911972"/>
            <a:ext cx="1582831" cy="2217084"/>
          </a:xfrm>
          <a:custGeom>
            <a:avLst/>
            <a:gdLst/>
            <a:ahLst/>
            <a:cxnLst/>
            <a:rect l="l" t="t" r="r" b="b"/>
            <a:pathLst>
              <a:path w="1793875" h="2512695">
                <a:moveTo>
                  <a:pt x="1793248" y="2380458"/>
                </a:moveTo>
                <a:lnTo>
                  <a:pt x="1438405" y="2279163"/>
                </a:lnTo>
                <a:lnTo>
                  <a:pt x="1438405" y="62312"/>
                </a:lnTo>
                <a:lnTo>
                  <a:pt x="1433506" y="38064"/>
                </a:lnTo>
                <a:lnTo>
                  <a:pt x="1420149" y="18256"/>
                </a:lnTo>
                <a:lnTo>
                  <a:pt x="1400341" y="4898"/>
                </a:lnTo>
                <a:lnTo>
                  <a:pt x="1376093" y="0"/>
                </a:lnTo>
                <a:lnTo>
                  <a:pt x="62312" y="0"/>
                </a:lnTo>
                <a:lnTo>
                  <a:pt x="38063" y="4898"/>
                </a:lnTo>
                <a:lnTo>
                  <a:pt x="18256" y="18256"/>
                </a:lnTo>
                <a:lnTo>
                  <a:pt x="4898" y="38064"/>
                </a:lnTo>
                <a:lnTo>
                  <a:pt x="0" y="62312"/>
                </a:lnTo>
                <a:lnTo>
                  <a:pt x="0" y="2450138"/>
                </a:lnTo>
                <a:lnTo>
                  <a:pt x="4898" y="2474387"/>
                </a:lnTo>
                <a:lnTo>
                  <a:pt x="18256" y="2494194"/>
                </a:lnTo>
                <a:lnTo>
                  <a:pt x="38063" y="2507552"/>
                </a:lnTo>
                <a:lnTo>
                  <a:pt x="62312" y="2512451"/>
                </a:lnTo>
                <a:lnTo>
                  <a:pt x="1376093" y="2512451"/>
                </a:lnTo>
                <a:lnTo>
                  <a:pt x="1391310" y="2510453"/>
                </a:lnTo>
                <a:lnTo>
                  <a:pt x="1404985" y="2504848"/>
                </a:lnTo>
                <a:lnTo>
                  <a:pt x="1416798" y="2496214"/>
                </a:lnTo>
                <a:lnTo>
                  <a:pt x="1426433" y="2485132"/>
                </a:lnTo>
                <a:lnTo>
                  <a:pt x="1793248" y="2380458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767660" y="1655369"/>
            <a:ext cx="3491654" cy="4725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1722677" y="1937892"/>
            <a:ext cx="1634280" cy="9772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1748678" y="1946558"/>
            <a:ext cx="1582831" cy="925606"/>
          </a:xfrm>
          <a:custGeom>
            <a:avLst/>
            <a:gdLst/>
            <a:ahLst/>
            <a:cxnLst/>
            <a:rect l="l" t="t" r="r" b="b"/>
            <a:pathLst>
              <a:path w="1793875" h="1049020">
                <a:moveTo>
                  <a:pt x="1793248" y="916269"/>
                </a:moveTo>
                <a:lnTo>
                  <a:pt x="1438405" y="815280"/>
                </a:lnTo>
                <a:lnTo>
                  <a:pt x="1438405" y="62312"/>
                </a:lnTo>
                <a:lnTo>
                  <a:pt x="1433506" y="38064"/>
                </a:lnTo>
                <a:lnTo>
                  <a:pt x="1420148" y="18256"/>
                </a:lnTo>
                <a:lnTo>
                  <a:pt x="1400341" y="4898"/>
                </a:lnTo>
                <a:lnTo>
                  <a:pt x="1376092" y="0"/>
                </a:lnTo>
                <a:lnTo>
                  <a:pt x="62312" y="0"/>
                </a:lnTo>
                <a:lnTo>
                  <a:pt x="38064" y="4898"/>
                </a:lnTo>
                <a:lnTo>
                  <a:pt x="18256" y="18256"/>
                </a:lnTo>
                <a:lnTo>
                  <a:pt x="4898" y="38064"/>
                </a:lnTo>
                <a:lnTo>
                  <a:pt x="0" y="62312"/>
                </a:lnTo>
                <a:lnTo>
                  <a:pt x="0" y="986256"/>
                </a:lnTo>
                <a:lnTo>
                  <a:pt x="4898" y="1010505"/>
                </a:lnTo>
                <a:lnTo>
                  <a:pt x="18256" y="1030312"/>
                </a:lnTo>
                <a:lnTo>
                  <a:pt x="38064" y="1043670"/>
                </a:lnTo>
                <a:lnTo>
                  <a:pt x="62312" y="1048569"/>
                </a:lnTo>
                <a:lnTo>
                  <a:pt x="1376092" y="1048569"/>
                </a:lnTo>
                <a:lnTo>
                  <a:pt x="1391329" y="1046531"/>
                </a:lnTo>
                <a:lnTo>
                  <a:pt x="1405004" y="1040833"/>
                </a:lnTo>
                <a:lnTo>
                  <a:pt x="1416808" y="1032096"/>
                </a:lnTo>
                <a:lnTo>
                  <a:pt x="1426434" y="1020942"/>
                </a:lnTo>
                <a:lnTo>
                  <a:pt x="1793248" y="916269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1882589" y="516676"/>
            <a:ext cx="8292913" cy="6285219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67012" algn="ctr">
              <a:spcBef>
                <a:spcPts val="35"/>
              </a:spcBef>
            </a:pPr>
            <a:r>
              <a:rPr sz="2338" spc="-62" dirty="0">
                <a:latin typeface="Arial"/>
                <a:cs typeface="Arial"/>
              </a:rPr>
              <a:t>TCAV</a:t>
            </a:r>
            <a:r>
              <a:rPr sz="2338" spc="4" dirty="0">
                <a:latin typeface="Arial"/>
                <a:cs typeface="Arial"/>
              </a:rPr>
              <a:t> </a:t>
            </a:r>
            <a:r>
              <a:rPr sz="2338" spc="31" dirty="0">
                <a:latin typeface="Arial"/>
                <a:cs typeface="Arial"/>
              </a:rPr>
              <a:t>in</a:t>
            </a:r>
            <a:endParaRPr sz="2338">
              <a:latin typeface="Arial"/>
              <a:cs typeface="Arial"/>
            </a:endParaRPr>
          </a:p>
          <a:p>
            <a:pPr marL="358047">
              <a:spcBef>
                <a:spcPts val="459"/>
              </a:spcBef>
            </a:pPr>
            <a:r>
              <a:rPr sz="3309" spc="-110" dirty="0">
                <a:latin typeface="Arial"/>
                <a:cs typeface="Arial"/>
              </a:rPr>
              <a:t>Two </a:t>
            </a:r>
            <a:r>
              <a:rPr sz="3309" spc="49" dirty="0">
                <a:latin typeface="Arial"/>
                <a:cs typeface="Arial"/>
              </a:rPr>
              <a:t>widely </a:t>
            </a:r>
            <a:r>
              <a:rPr sz="3309" spc="-9" dirty="0">
                <a:latin typeface="Arial"/>
                <a:cs typeface="Arial"/>
              </a:rPr>
              <a:t>used </a:t>
            </a:r>
            <a:r>
              <a:rPr sz="3309" spc="44" dirty="0">
                <a:latin typeface="Arial"/>
                <a:cs typeface="Arial"/>
              </a:rPr>
              <a:t>image </a:t>
            </a:r>
            <a:r>
              <a:rPr sz="3309" spc="75" dirty="0">
                <a:latin typeface="Arial"/>
                <a:cs typeface="Arial"/>
              </a:rPr>
              <a:t>prediction</a:t>
            </a:r>
            <a:r>
              <a:rPr sz="3309" spc="22" dirty="0">
                <a:latin typeface="Arial"/>
                <a:cs typeface="Arial"/>
              </a:rPr>
              <a:t> </a:t>
            </a:r>
            <a:r>
              <a:rPr sz="3309" spc="40" dirty="0">
                <a:latin typeface="Arial"/>
                <a:cs typeface="Arial"/>
              </a:rPr>
              <a:t>models</a:t>
            </a:r>
            <a:endParaRPr sz="3309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4765">
              <a:latin typeface="Times New Roman"/>
              <a:cs typeface="Times New Roman"/>
            </a:endParaRPr>
          </a:p>
          <a:p>
            <a:pPr marL="313781" marR="7292057" indent="-313781">
              <a:lnSpc>
                <a:spcPct val="120700"/>
              </a:lnSpc>
              <a:spcBef>
                <a:spcPts val="4"/>
              </a:spcBef>
            </a:pPr>
            <a:r>
              <a:rPr sz="1279" spc="13" dirty="0">
                <a:latin typeface="Arial"/>
                <a:cs typeface="Arial"/>
              </a:rPr>
              <a:t>Geographical  </a:t>
            </a:r>
            <a:r>
              <a:rPr sz="1279" spc="-22" dirty="0">
                <a:latin typeface="Arial"/>
                <a:cs typeface="Arial"/>
              </a:rPr>
              <a:t>bias?</a:t>
            </a:r>
            <a:endParaRPr sz="127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spcBef>
                <a:spcPts val="26"/>
              </a:spcBef>
            </a:pPr>
            <a:endParaRPr sz="2030">
              <a:latin typeface="Times New Roman"/>
              <a:cs typeface="Times New Roman"/>
            </a:endParaRPr>
          </a:p>
          <a:p>
            <a:pPr marR="7164302" indent="-15129" algn="ctr">
              <a:lnSpc>
                <a:spcPct val="116399"/>
              </a:lnSpc>
            </a:pPr>
            <a:r>
              <a:rPr sz="1279" spc="22" dirty="0">
                <a:latin typeface="Arial"/>
                <a:cs typeface="Arial"/>
              </a:rPr>
              <a:t>Quantitative  confirmation</a:t>
            </a:r>
            <a:r>
              <a:rPr sz="1279" spc="-49" dirty="0">
                <a:latin typeface="Arial"/>
                <a:cs typeface="Arial"/>
              </a:rPr>
              <a:t> </a:t>
            </a:r>
            <a:r>
              <a:rPr sz="1279" spc="66" dirty="0">
                <a:latin typeface="Arial"/>
                <a:cs typeface="Arial"/>
              </a:rPr>
              <a:t>to </a:t>
            </a:r>
            <a:r>
              <a:rPr sz="1279" spc="44" dirty="0">
                <a:latin typeface="Arial"/>
                <a:cs typeface="Arial"/>
              </a:rPr>
              <a:t> </a:t>
            </a:r>
            <a:r>
              <a:rPr sz="1279" spc="4" dirty="0">
                <a:latin typeface="Arial"/>
                <a:cs typeface="Arial"/>
              </a:rPr>
              <a:t>previously  </a:t>
            </a:r>
            <a:r>
              <a:rPr sz="1279" spc="18" dirty="0">
                <a:latin typeface="Arial"/>
                <a:cs typeface="Arial"/>
              </a:rPr>
              <a:t>qualitative  findings</a:t>
            </a:r>
            <a:endParaRPr sz="1279">
              <a:latin typeface="Arial"/>
              <a:cs typeface="Arial"/>
            </a:endParaRPr>
          </a:p>
          <a:p>
            <a:pPr marL="11206" marR="7188957" algn="ctr">
              <a:lnSpc>
                <a:spcPct val="114900"/>
              </a:lnSpc>
            </a:pPr>
            <a:r>
              <a:rPr sz="1279" spc="-9" dirty="0">
                <a:latin typeface="Arial"/>
                <a:cs typeface="Arial"/>
              </a:rPr>
              <a:t>[Stock</a:t>
            </a:r>
            <a:r>
              <a:rPr sz="1279" spc="-31" dirty="0">
                <a:latin typeface="Arial"/>
                <a:cs typeface="Arial"/>
              </a:rPr>
              <a:t> </a:t>
            </a:r>
            <a:r>
              <a:rPr sz="1279" spc="57" dirty="0">
                <a:latin typeface="Arial"/>
                <a:cs typeface="Arial"/>
              </a:rPr>
              <a:t>&amp;</a:t>
            </a:r>
            <a:r>
              <a:rPr sz="1279" spc="-26" dirty="0">
                <a:latin typeface="Arial"/>
                <a:cs typeface="Arial"/>
              </a:rPr>
              <a:t> Cisse, </a:t>
            </a:r>
            <a:r>
              <a:rPr sz="1279" spc="-18" dirty="0">
                <a:latin typeface="Arial"/>
                <a:cs typeface="Arial"/>
              </a:rPr>
              <a:t> </a:t>
            </a:r>
            <a:r>
              <a:rPr sz="1279" dirty="0">
                <a:latin typeface="Arial"/>
                <a:cs typeface="Arial"/>
              </a:rPr>
              <a:t>2017]</a:t>
            </a:r>
            <a:endParaRPr sz="127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65">
              <a:latin typeface="Times New Roman"/>
              <a:cs typeface="Times New Roman"/>
            </a:endParaRPr>
          </a:p>
          <a:p>
            <a:pPr marL="131116" algn="ctr">
              <a:spcBef>
                <a:spcPts val="1332"/>
              </a:spcBef>
            </a:pPr>
            <a:r>
              <a:rPr sz="1059" spc="18" dirty="0">
                <a:latin typeface="Arial"/>
                <a:cs typeface="Arial"/>
              </a:rPr>
              <a:t>78</a:t>
            </a:r>
            <a:endParaRPr sz="1059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2438" y="3968856"/>
            <a:ext cx="3005464" cy="2566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1658471" y="100853"/>
            <a:ext cx="8875059" cy="6656294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0" y="7543800"/>
                </a:lnTo>
                <a:lnTo>
                  <a:pt x="10058400" y="7543800"/>
                </a:lnTo>
                <a:lnTo>
                  <a:pt x="10058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5D5">
              <a:alpha val="68029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3391075" y="2548449"/>
            <a:ext cx="5519457" cy="2279837"/>
          </a:xfrm>
          <a:custGeom>
            <a:avLst/>
            <a:gdLst/>
            <a:ahLst/>
            <a:cxnLst/>
            <a:rect l="l" t="t" r="r" b="b"/>
            <a:pathLst>
              <a:path w="6255384" h="2583815">
                <a:moveTo>
                  <a:pt x="0" y="0"/>
                </a:moveTo>
                <a:lnTo>
                  <a:pt x="6254860" y="0"/>
                </a:lnTo>
                <a:lnTo>
                  <a:pt x="6254860" y="2583359"/>
                </a:lnTo>
                <a:lnTo>
                  <a:pt x="0" y="2583359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3507442" y="2507018"/>
            <a:ext cx="5285254" cy="2242356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4483" algn="ctr">
              <a:spcBef>
                <a:spcPts val="596"/>
              </a:spcBef>
            </a:pPr>
            <a:r>
              <a:rPr sz="2515" spc="13" dirty="0">
                <a:latin typeface="Arial"/>
                <a:cs typeface="Arial"/>
              </a:rPr>
              <a:t>Goal </a:t>
            </a:r>
            <a:r>
              <a:rPr sz="2515" spc="71" dirty="0">
                <a:latin typeface="Arial"/>
                <a:cs typeface="Arial"/>
              </a:rPr>
              <a:t>of</a:t>
            </a:r>
            <a:r>
              <a:rPr sz="2515" spc="-18" dirty="0">
                <a:latin typeface="Arial"/>
                <a:cs typeface="Arial"/>
              </a:rPr>
              <a:t> </a:t>
            </a:r>
            <a:r>
              <a:rPr sz="2515" spc="40" dirty="0">
                <a:latin typeface="Arial"/>
                <a:cs typeface="Arial"/>
              </a:rPr>
              <a:t>interpretability:</a:t>
            </a:r>
            <a:endParaRPr sz="2515">
              <a:latin typeface="Arial"/>
              <a:cs typeface="Arial"/>
            </a:endParaRPr>
          </a:p>
          <a:p>
            <a:pPr algn="ctr">
              <a:spcBef>
                <a:spcPts val="512"/>
              </a:spcBef>
            </a:pPr>
            <a:r>
              <a:rPr sz="2515" spc="-137" dirty="0">
                <a:latin typeface="Arial"/>
                <a:cs typeface="Arial"/>
              </a:rPr>
              <a:t>To </a:t>
            </a:r>
            <a:r>
              <a:rPr sz="2515" spc="-57" dirty="0">
                <a:latin typeface="Arial"/>
                <a:cs typeface="Arial"/>
              </a:rPr>
              <a:t>use </a:t>
            </a:r>
            <a:r>
              <a:rPr sz="2515" spc="-4" dirty="0">
                <a:latin typeface="Arial"/>
                <a:cs typeface="Arial"/>
              </a:rPr>
              <a:t>machine </a:t>
            </a:r>
            <a:r>
              <a:rPr sz="2515" spc="26" dirty="0">
                <a:latin typeface="Arial"/>
                <a:cs typeface="Arial"/>
              </a:rPr>
              <a:t>learning</a:t>
            </a:r>
            <a:r>
              <a:rPr sz="2515" spc="168" dirty="0">
                <a:latin typeface="Arial"/>
                <a:cs typeface="Arial"/>
              </a:rPr>
              <a:t> </a:t>
            </a:r>
            <a:r>
              <a:rPr sz="2515" b="1" spc="-66" dirty="0">
                <a:latin typeface="Arial"/>
                <a:cs typeface="Arial"/>
              </a:rPr>
              <a:t>responsibly</a:t>
            </a:r>
            <a:endParaRPr sz="2515">
              <a:latin typeface="Arial"/>
              <a:cs typeface="Arial"/>
            </a:endParaRPr>
          </a:p>
          <a:p>
            <a:pPr marL="11206" algn="ctr">
              <a:spcBef>
                <a:spcPts val="424"/>
              </a:spcBef>
            </a:pPr>
            <a:r>
              <a:rPr sz="2515" spc="4" dirty="0">
                <a:latin typeface="Arial"/>
                <a:cs typeface="Arial"/>
              </a:rPr>
              <a:t>we </a:t>
            </a:r>
            <a:r>
              <a:rPr sz="2515" spc="40" dirty="0">
                <a:latin typeface="Arial"/>
                <a:cs typeface="Arial"/>
              </a:rPr>
              <a:t>need </a:t>
            </a:r>
            <a:r>
              <a:rPr sz="2515" spc="119" dirty="0">
                <a:latin typeface="Arial"/>
                <a:cs typeface="Arial"/>
              </a:rPr>
              <a:t>to </a:t>
            </a:r>
            <a:r>
              <a:rPr sz="2515" spc="-35" dirty="0">
                <a:latin typeface="Arial"/>
                <a:cs typeface="Arial"/>
              </a:rPr>
              <a:t>ensure</a:t>
            </a:r>
            <a:r>
              <a:rPr sz="2515" spc="-185" dirty="0">
                <a:latin typeface="Arial"/>
                <a:cs typeface="Arial"/>
              </a:rPr>
              <a:t> </a:t>
            </a:r>
            <a:r>
              <a:rPr sz="2515" spc="49" dirty="0">
                <a:latin typeface="Arial"/>
                <a:cs typeface="Arial"/>
              </a:rPr>
              <a:t>that</a:t>
            </a:r>
            <a:endParaRPr sz="2515">
              <a:latin typeface="Arial"/>
              <a:cs typeface="Arial"/>
            </a:endParaRPr>
          </a:p>
          <a:p>
            <a:pPr marL="1274737" indent="-356366">
              <a:spcBef>
                <a:spcPts val="512"/>
              </a:spcBef>
              <a:buAutoNum type="arabicPeriod"/>
              <a:tabLst>
                <a:tab pos="1275297" algn="l"/>
              </a:tabLst>
            </a:pPr>
            <a:r>
              <a:rPr sz="2515" spc="31" dirty="0">
                <a:solidFill>
                  <a:srgbClr val="017100"/>
                </a:solidFill>
                <a:latin typeface="Arial"/>
                <a:cs typeface="Arial"/>
              </a:rPr>
              <a:t>our </a:t>
            </a:r>
            <a:r>
              <a:rPr sz="2515" b="1" spc="-84" dirty="0">
                <a:solidFill>
                  <a:srgbClr val="017100"/>
                </a:solidFill>
                <a:latin typeface="Arial"/>
                <a:cs typeface="Arial"/>
              </a:rPr>
              <a:t>values </a:t>
            </a:r>
            <a:r>
              <a:rPr sz="2515" spc="-44" dirty="0">
                <a:solidFill>
                  <a:srgbClr val="017100"/>
                </a:solidFill>
                <a:latin typeface="Arial"/>
                <a:cs typeface="Arial"/>
              </a:rPr>
              <a:t>are</a:t>
            </a:r>
            <a:r>
              <a:rPr sz="2515" spc="44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2515" spc="40" dirty="0">
                <a:solidFill>
                  <a:srgbClr val="017100"/>
                </a:solidFill>
                <a:latin typeface="Arial"/>
                <a:cs typeface="Arial"/>
              </a:rPr>
              <a:t>aligned</a:t>
            </a:r>
            <a:endParaRPr sz="2515">
              <a:latin typeface="Arial"/>
              <a:cs typeface="Arial"/>
            </a:endParaRPr>
          </a:p>
          <a:p>
            <a:pPr marL="871864" indent="-356366">
              <a:spcBef>
                <a:spcPts val="424"/>
              </a:spcBef>
              <a:buAutoNum type="arabicPeriod"/>
              <a:tabLst>
                <a:tab pos="872424" algn="l"/>
              </a:tabLst>
            </a:pPr>
            <a:r>
              <a:rPr sz="2515" spc="31" dirty="0">
                <a:latin typeface="Arial"/>
                <a:cs typeface="Arial"/>
              </a:rPr>
              <a:t>our </a:t>
            </a:r>
            <a:r>
              <a:rPr sz="2515" b="1" spc="9" dirty="0">
                <a:latin typeface="Arial"/>
                <a:cs typeface="Arial"/>
              </a:rPr>
              <a:t>knowledge </a:t>
            </a:r>
            <a:r>
              <a:rPr sz="2515" spc="-71" dirty="0">
                <a:latin typeface="Arial"/>
                <a:cs typeface="Arial"/>
              </a:rPr>
              <a:t>is</a:t>
            </a:r>
            <a:r>
              <a:rPr sz="2515" dirty="0">
                <a:latin typeface="Arial"/>
                <a:cs typeface="Arial"/>
              </a:rPr>
              <a:t> </a:t>
            </a:r>
            <a:r>
              <a:rPr sz="2515" spc="31" dirty="0">
                <a:latin typeface="Arial"/>
                <a:cs typeface="Arial"/>
              </a:rPr>
              <a:t>reflected</a:t>
            </a:r>
            <a:endParaRPr sz="251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313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7824" y="530081"/>
            <a:ext cx="2192431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-146" dirty="0"/>
              <a:t>Results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3073213"/>
            <a:ext cx="7258610" cy="188145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448259" indent="-437053">
              <a:spcBef>
                <a:spcPts val="110"/>
              </a:spcBef>
              <a:buAutoNum type="arabicPeriod"/>
              <a:tabLst>
                <a:tab pos="447699" algn="l"/>
                <a:tab pos="448259" algn="l"/>
              </a:tabLst>
            </a:pPr>
            <a:r>
              <a:rPr sz="2162" spc="-26" dirty="0">
                <a:solidFill>
                  <a:srgbClr val="D6D5D5"/>
                </a:solidFill>
                <a:latin typeface="Arial"/>
                <a:cs typeface="Arial"/>
              </a:rPr>
              <a:t>Sanity </a:t>
            </a:r>
            <a:r>
              <a:rPr sz="2162" spc="-13" dirty="0">
                <a:solidFill>
                  <a:srgbClr val="D6D5D5"/>
                </a:solidFill>
                <a:latin typeface="Arial"/>
                <a:cs typeface="Arial"/>
              </a:rPr>
              <a:t>check</a:t>
            </a:r>
            <a:r>
              <a:rPr sz="2162" spc="31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35" dirty="0">
                <a:solidFill>
                  <a:srgbClr val="D6D5D5"/>
                </a:solidFill>
                <a:latin typeface="Arial"/>
                <a:cs typeface="Arial"/>
              </a:rPr>
              <a:t>experiment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18"/>
              </a:spcBef>
              <a:buAutoNum type="arabicPeriod"/>
            </a:pPr>
            <a:endParaRPr sz="2868">
              <a:latin typeface="Times New Roman"/>
              <a:cs typeface="Times New Roman"/>
            </a:endParaRPr>
          </a:p>
          <a:p>
            <a:pPr marL="448259" indent="-437053">
              <a:buAutoNum type="arabicPeriod"/>
              <a:tabLst>
                <a:tab pos="447699" algn="l"/>
                <a:tab pos="448259" algn="l"/>
              </a:tabLst>
            </a:pPr>
            <a:r>
              <a:rPr sz="2162" spc="-66" dirty="0">
                <a:solidFill>
                  <a:srgbClr val="D6D5D5"/>
                </a:solidFill>
                <a:latin typeface="Arial"/>
                <a:cs typeface="Arial"/>
              </a:rPr>
              <a:t>Biases </a:t>
            </a:r>
            <a:r>
              <a:rPr sz="2162" spc="40" dirty="0">
                <a:solidFill>
                  <a:srgbClr val="D6D5D5"/>
                </a:solidFill>
                <a:latin typeface="Arial"/>
                <a:cs typeface="Arial"/>
              </a:rPr>
              <a:t>Inception </a:t>
            </a:r>
            <a:r>
              <a:rPr sz="2162" spc="-49" dirty="0">
                <a:solidFill>
                  <a:srgbClr val="D6D5D5"/>
                </a:solidFill>
                <a:latin typeface="Arial"/>
                <a:cs typeface="Arial"/>
              </a:rPr>
              <a:t>V3 </a:t>
            </a:r>
            <a:r>
              <a:rPr sz="2162" spc="22" dirty="0">
                <a:solidFill>
                  <a:srgbClr val="D6D5D5"/>
                </a:solidFill>
                <a:latin typeface="Arial"/>
                <a:cs typeface="Arial"/>
              </a:rPr>
              <a:t>and</a:t>
            </a:r>
            <a:r>
              <a:rPr sz="2162" spc="88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2162" spc="71" dirty="0">
                <a:solidFill>
                  <a:srgbClr val="D6D5D5"/>
                </a:solidFill>
                <a:latin typeface="Arial"/>
                <a:cs typeface="Arial"/>
              </a:rPr>
              <a:t>GoogleNet</a:t>
            </a:r>
            <a:endParaRPr sz="2162">
              <a:latin typeface="Arial"/>
              <a:cs typeface="Arial"/>
            </a:endParaRPr>
          </a:p>
          <a:p>
            <a:pPr>
              <a:spcBef>
                <a:spcPts val="35"/>
              </a:spcBef>
              <a:buAutoNum type="arabicPeriod"/>
            </a:pPr>
            <a:endParaRPr sz="2780">
              <a:latin typeface="Times New Roman"/>
              <a:cs typeface="Times New Roman"/>
            </a:endParaRPr>
          </a:p>
          <a:p>
            <a:pPr marL="448259" indent="-437053">
              <a:buAutoNum type="arabicPeriod"/>
              <a:tabLst>
                <a:tab pos="447699" algn="l"/>
                <a:tab pos="448259" algn="l"/>
              </a:tabLst>
            </a:pPr>
            <a:r>
              <a:rPr sz="2162" spc="31" dirty="0">
                <a:latin typeface="Arial"/>
                <a:cs typeface="Arial"/>
              </a:rPr>
              <a:t>Domain </a:t>
            </a:r>
            <a:r>
              <a:rPr sz="2162" spc="40" dirty="0">
                <a:latin typeface="Arial"/>
                <a:cs typeface="Arial"/>
              </a:rPr>
              <a:t>expert </a:t>
            </a:r>
            <a:r>
              <a:rPr sz="2162" spc="35" dirty="0">
                <a:latin typeface="Arial"/>
                <a:cs typeface="Arial"/>
              </a:rPr>
              <a:t>confirmation </a:t>
            </a:r>
            <a:r>
              <a:rPr sz="2162" spc="40" dirty="0">
                <a:latin typeface="Arial"/>
                <a:cs typeface="Arial"/>
              </a:rPr>
              <a:t>from </a:t>
            </a:r>
            <a:r>
              <a:rPr sz="2162" spc="35" dirty="0">
                <a:latin typeface="Arial"/>
                <a:cs typeface="Arial"/>
              </a:rPr>
              <a:t>Diabetic</a:t>
            </a:r>
            <a:r>
              <a:rPr sz="2162" spc="-57" dirty="0">
                <a:latin typeface="Arial"/>
                <a:cs typeface="Arial"/>
              </a:rPr>
              <a:t> </a:t>
            </a:r>
            <a:r>
              <a:rPr sz="2162" spc="13" dirty="0">
                <a:latin typeface="Arial"/>
                <a:cs typeface="Arial"/>
              </a:rPr>
              <a:t>Retinopathy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62708" y="2344906"/>
            <a:ext cx="2431670" cy="1402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785969" y="5075019"/>
            <a:ext cx="3449433" cy="1458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67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816882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5089" y="530081"/>
            <a:ext cx="6519022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88" dirty="0"/>
              <a:t>Diabetic</a:t>
            </a:r>
            <a:r>
              <a:rPr sz="5427" spc="-57" dirty="0"/>
              <a:t> </a:t>
            </a:r>
            <a:r>
              <a:rPr sz="5427" spc="31" dirty="0"/>
              <a:t>Retinopathy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2322419"/>
            <a:ext cx="6740338" cy="1457296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313781" indent="-302575">
              <a:spcBef>
                <a:spcPts val="110"/>
              </a:spcBef>
              <a:buSzPct val="144897"/>
              <a:buChar char="•"/>
              <a:tabLst>
                <a:tab pos="313781" algn="l"/>
              </a:tabLst>
            </a:pPr>
            <a:r>
              <a:rPr sz="2162" spc="-13" dirty="0">
                <a:latin typeface="Arial"/>
                <a:cs typeface="Arial"/>
              </a:rPr>
              <a:t>Treatable </a:t>
            </a:r>
            <a:r>
              <a:rPr sz="2162" spc="88" dirty="0">
                <a:latin typeface="Arial"/>
                <a:cs typeface="Arial"/>
              </a:rPr>
              <a:t>but </a:t>
            </a:r>
            <a:r>
              <a:rPr sz="2162" spc="31" dirty="0">
                <a:latin typeface="Arial"/>
                <a:cs typeface="Arial"/>
              </a:rPr>
              <a:t>sight-threatening</a:t>
            </a:r>
            <a:r>
              <a:rPr sz="2162" spc="-71" dirty="0">
                <a:latin typeface="Arial"/>
                <a:cs typeface="Arial"/>
              </a:rPr>
              <a:t> </a:t>
            </a:r>
            <a:r>
              <a:rPr sz="2162" spc="35" dirty="0">
                <a:latin typeface="Arial"/>
                <a:cs typeface="Arial"/>
              </a:rPr>
              <a:t>conditions</a:t>
            </a:r>
            <a:endParaRPr sz="2162">
              <a:latin typeface="Arial"/>
              <a:cs typeface="Arial"/>
            </a:endParaRPr>
          </a:p>
          <a:p>
            <a:pPr marL="313781" marR="4483" indent="-302575">
              <a:lnSpc>
                <a:spcPct val="115599"/>
              </a:lnSpc>
              <a:spcBef>
                <a:spcPts val="2912"/>
              </a:spcBef>
              <a:buSzPct val="144897"/>
              <a:buChar char="•"/>
              <a:tabLst>
                <a:tab pos="313781" algn="l"/>
              </a:tabLst>
            </a:pPr>
            <a:r>
              <a:rPr sz="2162" spc="-18" dirty="0">
                <a:latin typeface="Arial"/>
                <a:cs typeface="Arial"/>
              </a:rPr>
              <a:t>Have </a:t>
            </a:r>
            <a:r>
              <a:rPr sz="2162" spc="66" dirty="0">
                <a:latin typeface="Arial"/>
                <a:cs typeface="Arial"/>
              </a:rPr>
              <a:t>model </a:t>
            </a:r>
            <a:r>
              <a:rPr sz="2162" spc="106" dirty="0">
                <a:latin typeface="Arial"/>
                <a:cs typeface="Arial"/>
              </a:rPr>
              <a:t>to </a:t>
            </a:r>
            <a:r>
              <a:rPr sz="2162" spc="49" dirty="0">
                <a:latin typeface="Arial"/>
                <a:cs typeface="Arial"/>
              </a:rPr>
              <a:t>with </a:t>
            </a:r>
            <a:r>
              <a:rPr sz="2162" spc="-9" dirty="0">
                <a:latin typeface="Arial"/>
                <a:cs typeface="Arial"/>
              </a:rPr>
              <a:t>accurate </a:t>
            </a:r>
            <a:r>
              <a:rPr sz="2162" spc="53" dirty="0">
                <a:latin typeface="Arial"/>
                <a:cs typeface="Arial"/>
              </a:rPr>
              <a:t>prediction </a:t>
            </a:r>
            <a:r>
              <a:rPr sz="2162" spc="66" dirty="0">
                <a:latin typeface="Arial"/>
                <a:cs typeface="Arial"/>
              </a:rPr>
              <a:t>of </a:t>
            </a:r>
            <a:r>
              <a:rPr sz="2162" spc="-106" dirty="0">
                <a:latin typeface="Arial"/>
                <a:cs typeface="Arial"/>
              </a:rPr>
              <a:t>DR</a:t>
            </a:r>
            <a:r>
              <a:rPr sz="2162" spc="-300" dirty="0">
                <a:latin typeface="Arial"/>
                <a:cs typeface="Arial"/>
              </a:rPr>
              <a:t> </a:t>
            </a:r>
            <a:r>
              <a:rPr sz="2162" spc="-79" dirty="0">
                <a:latin typeface="Arial"/>
                <a:cs typeface="Arial"/>
              </a:rPr>
              <a:t>(85%)  </a:t>
            </a:r>
            <a:r>
              <a:rPr sz="2162" spc="-44" dirty="0">
                <a:latin typeface="Arial"/>
                <a:cs typeface="Arial"/>
              </a:rPr>
              <a:t>[Krause </a:t>
            </a:r>
            <a:r>
              <a:rPr sz="2162" spc="66" dirty="0">
                <a:latin typeface="Arial"/>
                <a:cs typeface="Arial"/>
              </a:rPr>
              <a:t>et </a:t>
            </a:r>
            <a:r>
              <a:rPr sz="2162" spc="-4" dirty="0">
                <a:latin typeface="Arial"/>
                <a:cs typeface="Arial"/>
              </a:rPr>
              <a:t>al.,</a:t>
            </a:r>
            <a:r>
              <a:rPr sz="2162" spc="-13" dirty="0">
                <a:latin typeface="Arial"/>
                <a:cs typeface="Arial"/>
              </a:rPr>
              <a:t> </a:t>
            </a:r>
            <a:r>
              <a:rPr sz="2162" dirty="0">
                <a:latin typeface="Arial"/>
                <a:cs typeface="Arial"/>
              </a:rPr>
              <a:t>2017]</a:t>
            </a:r>
            <a:endParaRPr sz="216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84603" y="4418279"/>
            <a:ext cx="1938544" cy="2008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3599618" y="4687625"/>
            <a:ext cx="997324" cy="280107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1681" rIns="0" bIns="0" rtlCol="0">
            <a:spAutoFit/>
          </a:bodyPr>
          <a:lstStyle/>
          <a:p>
            <a:pPr>
              <a:spcBef>
                <a:spcPts val="13"/>
              </a:spcBef>
            </a:pPr>
            <a:r>
              <a:rPr sz="1809" spc="22" dirty="0">
                <a:latin typeface="Arial"/>
                <a:cs typeface="Arial"/>
              </a:rPr>
              <a:t>Concepts</a:t>
            </a:r>
            <a:endParaRPr sz="1809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68</a:t>
            </a:fld>
            <a:endParaRPr spc="18" dirty="0"/>
          </a:p>
        </p:txBody>
      </p:sp>
      <p:sp>
        <p:nvSpPr>
          <p:cNvPr id="6" name="object 6"/>
          <p:cNvSpPr txBox="1"/>
          <p:nvPr/>
        </p:nvSpPr>
        <p:spPr>
          <a:xfrm>
            <a:off x="4647821" y="4674166"/>
            <a:ext cx="2046754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49" dirty="0">
                <a:latin typeface="Arial"/>
                <a:cs typeface="Arial"/>
              </a:rPr>
              <a:t>the </a:t>
            </a:r>
            <a:r>
              <a:rPr sz="1809" b="1" spc="22" dirty="0">
                <a:latin typeface="Arial"/>
                <a:cs typeface="Arial"/>
              </a:rPr>
              <a:t>ML </a:t>
            </a:r>
            <a:r>
              <a:rPr sz="1809" b="1" spc="18" dirty="0">
                <a:latin typeface="Arial"/>
                <a:cs typeface="Arial"/>
              </a:rPr>
              <a:t>model</a:t>
            </a:r>
            <a:r>
              <a:rPr sz="1809" b="1" spc="-75" dirty="0">
                <a:latin typeface="Arial"/>
                <a:cs typeface="Arial"/>
              </a:rPr>
              <a:t> </a:t>
            </a:r>
            <a:r>
              <a:rPr sz="1809" spc="-53" dirty="0">
                <a:latin typeface="Arial"/>
                <a:cs typeface="Arial"/>
              </a:rPr>
              <a:t>uses</a:t>
            </a:r>
            <a:endParaRPr sz="180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9030" y="5357725"/>
            <a:ext cx="265579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-101" dirty="0">
                <a:latin typeface="Arial"/>
                <a:cs typeface="Arial"/>
              </a:rPr>
              <a:t>Vs</a:t>
            </a:r>
            <a:endParaRPr sz="180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3177" y="5873195"/>
            <a:ext cx="1131794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spc="26" dirty="0">
                <a:latin typeface="Arial"/>
                <a:cs typeface="Arial"/>
              </a:rPr>
              <a:t>Diagnostic</a:t>
            </a:r>
            <a:endParaRPr sz="180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3418" y="5879742"/>
            <a:ext cx="997324" cy="287462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8965" rIns="0" bIns="0" rtlCol="0">
            <a:spAutoFit/>
          </a:bodyPr>
          <a:lstStyle/>
          <a:p>
            <a:pPr>
              <a:spcBef>
                <a:spcPts val="71"/>
              </a:spcBef>
            </a:pPr>
            <a:r>
              <a:rPr sz="1809" spc="22" dirty="0">
                <a:latin typeface="Arial"/>
                <a:cs typeface="Arial"/>
              </a:rPr>
              <a:t>Concepts</a:t>
            </a:r>
            <a:endParaRPr sz="1809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39380" y="5873195"/>
            <a:ext cx="2033307" cy="29368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809" b="1" spc="-35" dirty="0">
                <a:latin typeface="Arial"/>
                <a:cs typeface="Arial"/>
              </a:rPr>
              <a:t>human </a:t>
            </a:r>
            <a:r>
              <a:rPr sz="1809" spc="35" dirty="0">
                <a:latin typeface="Arial"/>
                <a:cs typeface="Arial"/>
              </a:rPr>
              <a:t>doctors</a:t>
            </a:r>
            <a:r>
              <a:rPr sz="1809" spc="18" dirty="0">
                <a:latin typeface="Arial"/>
                <a:cs typeface="Arial"/>
              </a:rPr>
              <a:t> </a:t>
            </a:r>
            <a:r>
              <a:rPr sz="1809" spc="-31" dirty="0">
                <a:latin typeface="Arial"/>
                <a:cs typeface="Arial"/>
              </a:rPr>
              <a:t>use</a:t>
            </a:r>
            <a:endParaRPr sz="180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505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5500" y="647891"/>
            <a:ext cx="8064874" cy="641575"/>
          </a:xfrm>
          <a:prstGeom prst="rect">
            <a:avLst/>
          </a:prstGeom>
        </p:spPr>
        <p:txBody>
          <a:bodyPr vert="horz" wrap="square" lIns="0" tIns="10085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79"/>
              </a:spcBef>
            </a:pPr>
            <a:r>
              <a:rPr sz="4103" spc="49" dirty="0"/>
              <a:t>Collect </a:t>
            </a:r>
            <a:r>
              <a:rPr sz="4103" spc="-22" dirty="0"/>
              <a:t>human </a:t>
            </a:r>
            <a:r>
              <a:rPr sz="4103" dirty="0"/>
              <a:t>doctor’s</a:t>
            </a:r>
            <a:r>
              <a:rPr sz="4103" spc="-79" dirty="0"/>
              <a:t> </a:t>
            </a:r>
            <a:r>
              <a:rPr sz="4103" spc="62" dirty="0"/>
              <a:t>knowledge</a:t>
            </a:r>
            <a:endParaRPr sz="4103"/>
          </a:p>
        </p:txBody>
      </p:sp>
      <p:sp>
        <p:nvSpPr>
          <p:cNvPr id="3" name="object 3"/>
          <p:cNvSpPr/>
          <p:nvPr/>
        </p:nvSpPr>
        <p:spPr>
          <a:xfrm>
            <a:off x="4901003" y="3350768"/>
            <a:ext cx="938770" cy="873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274932" y="3480169"/>
            <a:ext cx="918858" cy="1279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222969" y="3613893"/>
            <a:ext cx="1018054" cy="357468"/>
          </a:xfrm>
          <a:custGeom>
            <a:avLst/>
            <a:gdLst/>
            <a:ahLst/>
            <a:cxnLst/>
            <a:rect l="l" t="t" r="r" b="b"/>
            <a:pathLst>
              <a:path w="1153795" h="405129">
                <a:moveTo>
                  <a:pt x="0" y="0"/>
                </a:moveTo>
                <a:lnTo>
                  <a:pt x="1153336" y="0"/>
                </a:lnTo>
                <a:lnTo>
                  <a:pt x="1153336" y="404573"/>
                </a:lnTo>
                <a:lnTo>
                  <a:pt x="0" y="40457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328532" y="3959613"/>
            <a:ext cx="806824" cy="357468"/>
          </a:xfrm>
          <a:custGeom>
            <a:avLst/>
            <a:gdLst/>
            <a:ahLst/>
            <a:cxnLst/>
            <a:rect l="l" t="t" r="r" b="b"/>
            <a:pathLst>
              <a:path w="914400" h="405129">
                <a:moveTo>
                  <a:pt x="0" y="0"/>
                </a:moveTo>
                <a:lnTo>
                  <a:pt x="914057" y="0"/>
                </a:lnTo>
                <a:lnTo>
                  <a:pt x="914057" y="404572"/>
                </a:lnTo>
                <a:lnTo>
                  <a:pt x="0" y="4045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915512" y="4598349"/>
            <a:ext cx="937910" cy="1018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615567" y="2175178"/>
          <a:ext cx="5962650" cy="41693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5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3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D5D5D5"/>
                      </a:solidFill>
                      <a:prstDash val="solid"/>
                    </a:lnR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0825" marR="237490" indent="-51435" algn="just">
                        <a:lnSpc>
                          <a:spcPct val="100800"/>
                        </a:lnSpc>
                        <a:spcBef>
                          <a:spcPts val="815"/>
                        </a:spcBef>
                      </a:pPr>
                      <a:r>
                        <a:rPr sz="1900" spc="3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Concepts  </a:t>
                      </a:r>
                      <a:r>
                        <a:rPr sz="1900" spc="2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belong</a:t>
                      </a:r>
                      <a:r>
                        <a:rPr sz="1900" spc="-8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6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to  </a:t>
                      </a:r>
                      <a:r>
                        <a:rPr sz="1900" spc="2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900" spc="-3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5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91328" marB="0">
                    <a:lnL w="28575">
                      <a:solidFill>
                        <a:srgbClr val="D5D5D5"/>
                      </a:solidFill>
                      <a:prstDash val="solid"/>
                    </a:lnL>
                    <a:lnR w="28575">
                      <a:solidFill>
                        <a:srgbClr val="D5D5D5"/>
                      </a:solidFill>
                      <a:prstDash val="solid"/>
                    </a:lnR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2140" marR="134620" indent="-457200">
                        <a:lnSpc>
                          <a:spcPct val="100800"/>
                        </a:lnSpc>
                        <a:spcBef>
                          <a:spcPts val="815"/>
                        </a:spcBef>
                      </a:pPr>
                      <a:r>
                        <a:rPr sz="1900" spc="3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Concepts </a:t>
                      </a:r>
                      <a:r>
                        <a:rPr sz="1900" spc="6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do</a:t>
                      </a:r>
                      <a:r>
                        <a:rPr sz="1900" spc="-100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4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not  </a:t>
                      </a:r>
                      <a:r>
                        <a:rPr sz="1900" spc="2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belong </a:t>
                      </a:r>
                      <a:r>
                        <a:rPr sz="1900" spc="6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to  </a:t>
                      </a:r>
                      <a:r>
                        <a:rPr sz="1900" spc="2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900" spc="-10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-15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91328" marB="0">
                    <a:lnL w="28575">
                      <a:solidFill>
                        <a:srgbClr val="D5D5D5"/>
                      </a:solidFill>
                      <a:prstDash val="solid"/>
                    </a:lnL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106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DR 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9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5" dirty="0">
                          <a:latin typeface="Arial"/>
                          <a:cs typeface="Arial"/>
                        </a:rPr>
                        <a:t>4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681" marB="0">
                    <a:lnR w="28575">
                      <a:solidFill>
                        <a:srgbClr val="D5D5D5"/>
                      </a:solidFill>
                      <a:prstDash val="solid"/>
                    </a:lnR>
                    <a:lnT w="28575">
                      <a:solidFill>
                        <a:srgbClr val="D5D5D5"/>
                      </a:solidFill>
                      <a:prstDash val="solid"/>
                    </a:lnT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3525" marR="321310" indent="-17145" algn="ctr">
                        <a:lnSpc>
                          <a:spcPct val="112400"/>
                        </a:lnSpc>
                        <a:spcBef>
                          <a:spcPts val="1150"/>
                        </a:spcBef>
                      </a:pPr>
                      <a:r>
                        <a:rPr sz="1900" b="1" spc="10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PRP  </a:t>
                      </a:r>
                      <a:r>
                        <a:rPr sz="1900" b="1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PRH/VH  </a:t>
                      </a:r>
                      <a:r>
                        <a:rPr sz="1900" b="1" spc="30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NV/FP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28868" marB="0">
                    <a:lnL w="28575">
                      <a:solidFill>
                        <a:srgbClr val="D5D5D5"/>
                      </a:solidFill>
                      <a:prstDash val="solid"/>
                    </a:lnL>
                    <a:lnR w="28575">
                      <a:solidFill>
                        <a:srgbClr val="D5D5D5"/>
                      </a:solidFill>
                      <a:prstDash val="solid"/>
                    </a:lnR>
                    <a:lnT w="28575">
                      <a:solidFill>
                        <a:srgbClr val="D5D5D5"/>
                      </a:solidFill>
                      <a:prstDash val="solid"/>
                    </a:lnT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  <a:p>
                      <a:pPr marL="764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900" b="1" spc="-50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VB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681" marB="0">
                    <a:lnL w="28575">
                      <a:solidFill>
                        <a:srgbClr val="D5D5D5"/>
                      </a:solidFill>
                      <a:prstDash val="solid"/>
                    </a:lnL>
                    <a:lnT w="28575">
                      <a:solidFill>
                        <a:srgbClr val="D5D5D5"/>
                      </a:solidFill>
                      <a:prstDash val="solid"/>
                    </a:lnT>
                    <a:lnB w="28575">
                      <a:solidFill>
                        <a:srgbClr val="D5D5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  <a:spcBef>
                          <a:spcPts val="1964"/>
                        </a:spcBef>
                      </a:pPr>
                      <a:r>
                        <a:rPr sz="1900" spc="-50" dirty="0">
                          <a:latin typeface="Arial"/>
                          <a:cs typeface="Arial"/>
                        </a:rPr>
                        <a:t>DR 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9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5" dirty="0">
                          <a:latin typeface="Arial"/>
                          <a:cs typeface="Arial"/>
                        </a:rPr>
                        <a:t>1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D5D5D5"/>
                      </a:solidFill>
                      <a:prstDash val="solid"/>
                    </a:lnR>
                    <a:lnT w="28575">
                      <a:solidFill>
                        <a:srgbClr val="D5D5D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900" b="1" spc="50" dirty="0">
                          <a:solidFill>
                            <a:srgbClr val="017100"/>
                          </a:solidFill>
                          <a:latin typeface="Arial"/>
                          <a:cs typeface="Arial"/>
                        </a:rPr>
                        <a:t>MA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D5D5D5"/>
                      </a:solidFill>
                      <a:prstDash val="solid"/>
                    </a:lnL>
                    <a:lnR w="28575">
                      <a:solidFill>
                        <a:srgbClr val="D5D5D5"/>
                      </a:solidFill>
                      <a:prstDash val="solid"/>
                    </a:lnR>
                    <a:lnT w="28575">
                      <a:solidFill>
                        <a:srgbClr val="D5D5D5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900" b="1" spc="50" dirty="0">
                          <a:solidFill>
                            <a:srgbClr val="B51700"/>
                          </a:solidFill>
                          <a:latin typeface="Arial"/>
                          <a:cs typeface="Arial"/>
                        </a:rPr>
                        <a:t>HMA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D5D5D5"/>
                      </a:solidFill>
                      <a:prstDash val="solid"/>
                    </a:lnL>
                    <a:lnT w="28575">
                      <a:solidFill>
                        <a:srgbClr val="D5D5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4914900" y="7315624"/>
            <a:ext cx="226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95"/>
              </a:spcBef>
            </a:pPr>
            <a:fld id="{81D60167-4931-47E6-BA6A-407CBD079E47}" type="slidenum">
              <a:rPr lang="en-US" spc="20" smtClean="0"/>
              <a:pPr marL="25400">
                <a:spcBef>
                  <a:spcPts val="95"/>
                </a:spcBef>
              </a:pPr>
              <a:t>69</a:t>
            </a:fld>
            <a:endParaRPr spc="18" dirty="0"/>
          </a:p>
        </p:txBody>
      </p:sp>
    </p:spTree>
    <p:extLst>
      <p:ext uri="{BB962C8B-B14F-4D97-AF65-F5344CB8AC3E}">
        <p14:creationId xmlns:p14="http://schemas.microsoft.com/office/powerpoint/2010/main" val="104470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6D2E-AE91-E84F-ABC0-1918BB4A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My neural net shows high performance on my validation set…why do I care about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28DD-4A40-DE4B-854F-C294CCD95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602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029" y="632000"/>
            <a:ext cx="7511303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132" dirty="0"/>
              <a:t>TCAV </a:t>
            </a:r>
            <a:r>
              <a:rPr sz="4280" spc="88" dirty="0"/>
              <a:t>for </a:t>
            </a:r>
            <a:r>
              <a:rPr sz="4280" spc="71" dirty="0"/>
              <a:t>Diabetic</a:t>
            </a:r>
            <a:r>
              <a:rPr sz="4280" spc="49" dirty="0"/>
              <a:t> </a:t>
            </a:r>
            <a:r>
              <a:rPr sz="4280" spc="26" dirty="0"/>
              <a:t>Retinopathy</a:t>
            </a:r>
            <a:endParaRPr sz="4280"/>
          </a:p>
        </p:txBody>
      </p:sp>
      <p:sp>
        <p:nvSpPr>
          <p:cNvPr id="3" name="object 3"/>
          <p:cNvSpPr/>
          <p:nvPr/>
        </p:nvSpPr>
        <p:spPr>
          <a:xfrm>
            <a:off x="2079954" y="3887559"/>
            <a:ext cx="8032376" cy="0"/>
          </a:xfrm>
          <a:custGeom>
            <a:avLst/>
            <a:gdLst/>
            <a:ahLst/>
            <a:cxnLst/>
            <a:rect l="l" t="t" r="r" b="b"/>
            <a:pathLst>
              <a:path w="9103360">
                <a:moveTo>
                  <a:pt x="0" y="0"/>
                </a:moveTo>
                <a:lnTo>
                  <a:pt x="9103037" y="0"/>
                </a:lnTo>
              </a:path>
            </a:pathLst>
          </a:custGeom>
          <a:ln w="19645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983217" y="1923338"/>
            <a:ext cx="4569049" cy="193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271867" y="3484480"/>
            <a:ext cx="381000" cy="247090"/>
          </a:xfrm>
          <a:custGeom>
            <a:avLst/>
            <a:gdLst/>
            <a:ahLst/>
            <a:cxnLst/>
            <a:rect l="l" t="t" r="r" b="b"/>
            <a:pathLst>
              <a:path w="431800" h="280035">
                <a:moveTo>
                  <a:pt x="0" y="0"/>
                </a:moveTo>
                <a:lnTo>
                  <a:pt x="431725" y="0"/>
                </a:lnTo>
                <a:lnTo>
                  <a:pt x="431725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727442" y="3484480"/>
            <a:ext cx="648821" cy="247090"/>
          </a:xfrm>
          <a:custGeom>
            <a:avLst/>
            <a:gdLst/>
            <a:ahLst/>
            <a:cxnLst/>
            <a:rect l="l" t="t" r="r" b="b"/>
            <a:pathLst>
              <a:path w="735329" h="280035">
                <a:moveTo>
                  <a:pt x="0" y="0"/>
                </a:moveTo>
                <a:lnTo>
                  <a:pt x="734970" y="0"/>
                </a:lnTo>
                <a:lnTo>
                  <a:pt x="734970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297706" y="3505777"/>
            <a:ext cx="1052793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470112" algn="l"/>
              </a:tabLst>
            </a:pPr>
            <a:r>
              <a:rPr sz="1147" b="1" spc="9" dirty="0">
                <a:solidFill>
                  <a:srgbClr val="017100"/>
                </a:solidFill>
                <a:latin typeface="Arial"/>
                <a:cs typeface="Arial"/>
              </a:rPr>
              <a:t>PRP	</a:t>
            </a:r>
            <a:r>
              <a:rPr sz="1147" b="1" spc="22" dirty="0">
                <a:solidFill>
                  <a:srgbClr val="017100"/>
                </a:solidFill>
                <a:latin typeface="Arial"/>
                <a:cs typeface="Arial"/>
              </a:rPr>
              <a:t>PRH/VH</a:t>
            </a:r>
            <a:endParaRPr sz="114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39388" y="3484480"/>
            <a:ext cx="520513" cy="247090"/>
          </a:xfrm>
          <a:custGeom>
            <a:avLst/>
            <a:gdLst/>
            <a:ahLst/>
            <a:cxnLst/>
            <a:rect l="l" t="t" r="r" b="b"/>
            <a:pathLst>
              <a:path w="589915" h="280035">
                <a:moveTo>
                  <a:pt x="0" y="0"/>
                </a:moveTo>
                <a:lnTo>
                  <a:pt x="589692" y="0"/>
                </a:lnTo>
                <a:lnTo>
                  <a:pt x="589692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8101802" y="3484480"/>
            <a:ext cx="275104" cy="247090"/>
          </a:xfrm>
          <a:custGeom>
            <a:avLst/>
            <a:gdLst/>
            <a:ahLst/>
            <a:cxnLst/>
            <a:rect l="l" t="t" r="r" b="b"/>
            <a:pathLst>
              <a:path w="311784" h="280035">
                <a:moveTo>
                  <a:pt x="0" y="0"/>
                </a:moveTo>
                <a:lnTo>
                  <a:pt x="311161" y="0"/>
                </a:lnTo>
                <a:lnTo>
                  <a:pt x="311161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7463118" y="3505777"/>
            <a:ext cx="880222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671828" algn="l"/>
              </a:tabLst>
            </a:pPr>
            <a:r>
              <a:rPr sz="1147" b="1" spc="18" dirty="0">
                <a:solidFill>
                  <a:srgbClr val="017100"/>
                </a:solidFill>
                <a:latin typeface="Arial"/>
                <a:cs typeface="Arial"/>
              </a:rPr>
              <a:t>NV/FP	</a:t>
            </a:r>
            <a:r>
              <a:rPr sz="1147" b="1" spc="-26" dirty="0">
                <a:solidFill>
                  <a:srgbClr val="B51700"/>
                </a:solidFill>
                <a:latin typeface="Arial"/>
                <a:cs typeface="Arial"/>
              </a:rPr>
              <a:t>VB</a:t>
            </a:r>
            <a:endParaRPr sz="1147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8618" y="2765139"/>
            <a:ext cx="889186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-26" dirty="0">
                <a:latin typeface="Arial"/>
                <a:cs typeface="Arial"/>
              </a:rPr>
              <a:t>DR </a:t>
            </a:r>
            <a:r>
              <a:rPr sz="1412" b="1" spc="-4" dirty="0">
                <a:latin typeface="Arial"/>
                <a:cs typeface="Arial"/>
              </a:rPr>
              <a:t>level</a:t>
            </a:r>
            <a:r>
              <a:rPr sz="1412" b="1" spc="26" dirty="0">
                <a:latin typeface="Arial"/>
                <a:cs typeface="Arial"/>
              </a:rPr>
              <a:t> </a:t>
            </a:r>
            <a:r>
              <a:rPr sz="1412" b="1" spc="62" dirty="0">
                <a:latin typeface="Arial"/>
                <a:cs typeface="Arial"/>
              </a:rPr>
              <a:t>4</a:t>
            </a:r>
            <a:endParaRPr sz="141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8618" y="1706078"/>
            <a:ext cx="1875865" cy="48927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46543" marR="4483" indent="-235336">
              <a:lnSpc>
                <a:spcPct val="114599"/>
              </a:lnSpc>
              <a:spcBef>
                <a:spcPts val="84"/>
              </a:spcBef>
              <a:tabLst>
                <a:tab pos="996816" algn="l"/>
                <a:tab pos="1095994" algn="l"/>
              </a:tabLst>
            </a:pPr>
            <a:r>
              <a:rPr sz="1412" b="1" spc="-40" dirty="0">
                <a:latin typeface="Arial"/>
                <a:cs typeface="Arial"/>
              </a:rPr>
              <a:t>P</a:t>
            </a:r>
            <a:r>
              <a:rPr sz="1412" b="1" spc="-49" dirty="0">
                <a:latin typeface="Arial"/>
                <a:cs typeface="Arial"/>
              </a:rPr>
              <a:t>r</a:t>
            </a:r>
            <a:r>
              <a:rPr sz="1412" b="1" spc="35" dirty="0">
                <a:latin typeface="Arial"/>
                <a:cs typeface="Arial"/>
              </a:rPr>
              <a:t>ed</a:t>
            </a:r>
            <a:r>
              <a:rPr sz="1412" b="1" spc="-13" dirty="0">
                <a:latin typeface="Arial"/>
                <a:cs typeface="Arial"/>
              </a:rPr>
              <a:t>ict</a:t>
            </a:r>
            <a:r>
              <a:rPr sz="1412" b="1" spc="-18" dirty="0">
                <a:latin typeface="Arial"/>
                <a:cs typeface="Arial"/>
              </a:rPr>
              <a:t>ion</a:t>
            </a:r>
            <a:r>
              <a:rPr sz="1412" b="1" dirty="0">
                <a:latin typeface="Arial"/>
                <a:cs typeface="Arial"/>
              </a:rPr>
              <a:t>	</a:t>
            </a:r>
            <a:r>
              <a:rPr sz="1412" b="1" spc="-40" dirty="0">
                <a:latin typeface="Arial"/>
                <a:cs typeface="Arial"/>
              </a:rPr>
              <a:t>P</a:t>
            </a:r>
            <a:r>
              <a:rPr sz="1412" b="1" spc="-49" dirty="0">
                <a:latin typeface="Arial"/>
                <a:cs typeface="Arial"/>
              </a:rPr>
              <a:t>r</a:t>
            </a:r>
            <a:r>
              <a:rPr sz="1412" b="1" spc="35" dirty="0">
                <a:latin typeface="Arial"/>
                <a:cs typeface="Arial"/>
              </a:rPr>
              <a:t>ed</a:t>
            </a:r>
            <a:r>
              <a:rPr sz="1412" b="1" spc="-13" dirty="0">
                <a:latin typeface="Arial"/>
                <a:cs typeface="Arial"/>
              </a:rPr>
              <a:t>iction  </a:t>
            </a:r>
            <a:r>
              <a:rPr sz="1412" b="1" spc="-88" dirty="0">
                <a:latin typeface="Arial"/>
                <a:cs typeface="Arial"/>
              </a:rPr>
              <a:t>class		</a:t>
            </a:r>
            <a:r>
              <a:rPr sz="1412" b="1" spc="-49" dirty="0">
                <a:latin typeface="Arial"/>
                <a:cs typeface="Arial"/>
              </a:rPr>
              <a:t>accuracy</a:t>
            </a:r>
            <a:endParaRPr sz="1412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4883" y="2765139"/>
            <a:ext cx="424143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4" dirty="0">
                <a:latin typeface="Arial"/>
                <a:cs typeface="Arial"/>
              </a:rPr>
              <a:t>High</a:t>
            </a:r>
            <a:endParaRPr sz="1412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60972" y="1825696"/>
            <a:ext cx="1475814" cy="321049"/>
          </a:xfrm>
          <a:custGeom>
            <a:avLst/>
            <a:gdLst/>
            <a:ahLst/>
            <a:cxnLst/>
            <a:rect l="l" t="t" r="r" b="b"/>
            <a:pathLst>
              <a:path w="1672589" h="363855">
                <a:moveTo>
                  <a:pt x="0" y="0"/>
                </a:moveTo>
                <a:lnTo>
                  <a:pt x="1672593" y="0"/>
                </a:lnTo>
                <a:lnTo>
                  <a:pt x="1672593" y="363438"/>
                </a:lnTo>
                <a:lnTo>
                  <a:pt x="0" y="363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4426323" y="1857462"/>
            <a:ext cx="754156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-9" dirty="0">
                <a:latin typeface="Arial"/>
                <a:cs typeface="Arial"/>
              </a:rPr>
              <a:t>Example</a:t>
            </a:r>
            <a:endParaRPr sz="141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43693" y="1931065"/>
            <a:ext cx="1475814" cy="25860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901" rIns="0" bIns="0" rtlCol="0">
            <a:spAutoFit/>
          </a:bodyPr>
          <a:lstStyle/>
          <a:p>
            <a:pPr marL="212923">
              <a:spcBef>
                <a:spcPts val="322"/>
              </a:spcBef>
            </a:pPr>
            <a:r>
              <a:rPr sz="1412" b="1" spc="-35" dirty="0">
                <a:latin typeface="Arial"/>
                <a:cs typeface="Arial"/>
              </a:rPr>
              <a:t>TCAV</a:t>
            </a:r>
            <a:r>
              <a:rPr sz="1412" b="1" spc="13" dirty="0">
                <a:latin typeface="Arial"/>
                <a:cs typeface="Arial"/>
              </a:rPr>
              <a:t> </a:t>
            </a:r>
            <a:r>
              <a:rPr sz="1412" b="1" spc="-62" dirty="0">
                <a:latin typeface="Arial"/>
                <a:cs typeface="Arial"/>
              </a:rPr>
              <a:t>scores</a:t>
            </a:r>
            <a:endParaRPr sz="1412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03900" y="1752140"/>
            <a:ext cx="2106364" cy="182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8329902" y="1760807"/>
            <a:ext cx="2054599" cy="1775012"/>
          </a:xfrm>
          <a:custGeom>
            <a:avLst/>
            <a:gdLst/>
            <a:ahLst/>
            <a:cxnLst/>
            <a:rect l="l" t="t" r="r" b="b"/>
            <a:pathLst>
              <a:path w="2328545" h="2011679">
                <a:moveTo>
                  <a:pt x="374181" y="492667"/>
                </a:moveTo>
                <a:lnTo>
                  <a:pt x="374181" y="118791"/>
                </a:lnTo>
                <a:lnTo>
                  <a:pt x="0" y="305729"/>
                </a:lnTo>
                <a:lnTo>
                  <a:pt x="374181" y="492667"/>
                </a:lnTo>
                <a:close/>
              </a:path>
              <a:path w="2328545" h="2011679">
                <a:moveTo>
                  <a:pt x="2328275" y="1949183"/>
                </a:moveTo>
                <a:lnTo>
                  <a:pt x="2328275" y="62311"/>
                </a:lnTo>
                <a:lnTo>
                  <a:pt x="2323376" y="38063"/>
                </a:lnTo>
                <a:lnTo>
                  <a:pt x="2310019" y="18256"/>
                </a:lnTo>
                <a:lnTo>
                  <a:pt x="2290211" y="4898"/>
                </a:lnTo>
                <a:lnTo>
                  <a:pt x="2265963" y="0"/>
                </a:lnTo>
                <a:lnTo>
                  <a:pt x="436493" y="0"/>
                </a:lnTo>
                <a:lnTo>
                  <a:pt x="412245" y="4898"/>
                </a:lnTo>
                <a:lnTo>
                  <a:pt x="392437" y="18256"/>
                </a:lnTo>
                <a:lnTo>
                  <a:pt x="379080" y="38063"/>
                </a:lnTo>
                <a:lnTo>
                  <a:pt x="374181" y="62311"/>
                </a:lnTo>
                <a:lnTo>
                  <a:pt x="374181" y="1949183"/>
                </a:lnTo>
                <a:lnTo>
                  <a:pt x="379080" y="1973431"/>
                </a:lnTo>
                <a:lnTo>
                  <a:pt x="392437" y="1993239"/>
                </a:lnTo>
                <a:lnTo>
                  <a:pt x="412245" y="2006596"/>
                </a:lnTo>
                <a:lnTo>
                  <a:pt x="436493" y="2011495"/>
                </a:lnTo>
                <a:lnTo>
                  <a:pt x="2265963" y="2011495"/>
                </a:lnTo>
                <a:lnTo>
                  <a:pt x="2290211" y="2006596"/>
                </a:lnTo>
                <a:lnTo>
                  <a:pt x="2310019" y="1993238"/>
                </a:lnTo>
                <a:lnTo>
                  <a:pt x="2323376" y="1973431"/>
                </a:lnTo>
                <a:lnTo>
                  <a:pt x="2328275" y="1949183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8751794" y="2018109"/>
            <a:ext cx="1550334" cy="11811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-2802" algn="ctr">
              <a:lnSpc>
                <a:spcPct val="112900"/>
              </a:lnSpc>
              <a:spcBef>
                <a:spcPts val="88"/>
              </a:spcBef>
            </a:pPr>
            <a:r>
              <a:rPr sz="1368" spc="-53" dirty="0">
                <a:latin typeface="Arial"/>
                <a:cs typeface="Arial"/>
              </a:rPr>
              <a:t>TCAV </a:t>
            </a:r>
            <a:r>
              <a:rPr sz="1368" spc="-35" dirty="0">
                <a:latin typeface="Arial"/>
                <a:cs typeface="Arial"/>
              </a:rPr>
              <a:t>shows </a:t>
            </a:r>
            <a:r>
              <a:rPr sz="1368" spc="22" dirty="0">
                <a:latin typeface="Arial"/>
                <a:cs typeface="Arial"/>
              </a:rPr>
              <a:t>the  </a:t>
            </a:r>
            <a:r>
              <a:rPr sz="1368" spc="31" dirty="0">
                <a:latin typeface="Arial"/>
                <a:cs typeface="Arial"/>
              </a:rPr>
              <a:t>model</a:t>
            </a:r>
            <a:r>
              <a:rPr sz="1368" spc="-31" dirty="0">
                <a:latin typeface="Arial"/>
                <a:cs typeface="Arial"/>
              </a:rPr>
              <a:t> </a:t>
            </a:r>
            <a:r>
              <a:rPr sz="1368" spc="-40" dirty="0">
                <a:latin typeface="Arial"/>
                <a:cs typeface="Arial"/>
              </a:rPr>
              <a:t>is</a:t>
            </a:r>
            <a:r>
              <a:rPr sz="1368" spc="-26" dirty="0">
                <a:latin typeface="Arial"/>
                <a:cs typeface="Arial"/>
              </a:rPr>
              <a:t> </a:t>
            </a:r>
            <a:r>
              <a:rPr sz="1368" b="1" spc="-40" dirty="0">
                <a:solidFill>
                  <a:srgbClr val="017100"/>
                </a:solidFill>
                <a:latin typeface="Arial"/>
                <a:cs typeface="Arial"/>
              </a:rPr>
              <a:t>consistent </a:t>
            </a:r>
            <a:r>
              <a:rPr sz="1368" b="1" spc="-22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spc="22" dirty="0">
                <a:latin typeface="Arial"/>
                <a:cs typeface="Arial"/>
              </a:rPr>
              <a:t>with </a:t>
            </a:r>
            <a:r>
              <a:rPr sz="1368" dirty="0">
                <a:solidFill>
                  <a:srgbClr val="017100"/>
                </a:solidFill>
                <a:latin typeface="Arial"/>
                <a:cs typeface="Arial"/>
              </a:rPr>
              <a:t>doctor’s  </a:t>
            </a:r>
            <a:r>
              <a:rPr sz="1368" spc="18" dirty="0">
                <a:solidFill>
                  <a:srgbClr val="017100"/>
                </a:solidFill>
                <a:latin typeface="Arial"/>
                <a:cs typeface="Arial"/>
              </a:rPr>
              <a:t>knowledge </a:t>
            </a:r>
            <a:r>
              <a:rPr sz="1368" spc="-4" dirty="0">
                <a:solidFill>
                  <a:srgbClr val="017100"/>
                </a:solidFill>
                <a:latin typeface="Arial"/>
                <a:cs typeface="Arial"/>
              </a:rPr>
              <a:t>when  </a:t>
            </a:r>
            <a:r>
              <a:rPr sz="1368" spc="31" dirty="0">
                <a:solidFill>
                  <a:srgbClr val="017100"/>
                </a:solidFill>
                <a:latin typeface="Arial"/>
                <a:cs typeface="Arial"/>
              </a:rPr>
              <a:t>model </a:t>
            </a:r>
            <a:r>
              <a:rPr sz="1368" spc="-40" dirty="0">
                <a:solidFill>
                  <a:srgbClr val="017100"/>
                </a:solidFill>
                <a:latin typeface="Arial"/>
                <a:cs typeface="Arial"/>
              </a:rPr>
              <a:t>is</a:t>
            </a:r>
            <a:r>
              <a:rPr sz="1368" spc="-66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b="1" spc="-31" dirty="0">
                <a:solidFill>
                  <a:srgbClr val="017100"/>
                </a:solidFill>
                <a:latin typeface="Arial"/>
                <a:cs typeface="Arial"/>
              </a:rPr>
              <a:t>accurate</a:t>
            </a:r>
            <a:endParaRPr sz="1368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0118" y="6191466"/>
            <a:ext cx="3709707" cy="168086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11206">
              <a:spcBef>
                <a:spcPts val="40"/>
              </a:spcBef>
            </a:pPr>
            <a:r>
              <a:rPr sz="1059" spc="-13" dirty="0">
                <a:solidFill>
                  <a:srgbClr val="38761D"/>
                </a:solidFill>
                <a:latin typeface="Trebuchet MS"/>
                <a:cs typeface="Trebuchet MS"/>
              </a:rPr>
              <a:t>Green:</a:t>
            </a:r>
            <a:r>
              <a:rPr sz="1059" spc="-49" dirty="0">
                <a:solidFill>
                  <a:srgbClr val="38761D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domain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expert’s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34A853"/>
                </a:solidFill>
                <a:latin typeface="Arial"/>
                <a:cs typeface="Arial"/>
              </a:rPr>
              <a:t>label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34A853"/>
                </a:solidFill>
                <a:latin typeface="Arial"/>
                <a:cs typeface="Arial"/>
              </a:rPr>
              <a:t>on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concepts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belong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34A853"/>
                </a:solidFill>
                <a:latin typeface="Arial"/>
                <a:cs typeface="Arial"/>
              </a:rPr>
              <a:t>to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the</a:t>
            </a:r>
            <a:r>
              <a:rPr sz="1059" spc="-18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0118" y="6359554"/>
            <a:ext cx="4152900" cy="168086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11206">
              <a:spcBef>
                <a:spcPts val="40"/>
              </a:spcBef>
            </a:pPr>
            <a:r>
              <a:rPr sz="1059" spc="-4" dirty="0">
                <a:solidFill>
                  <a:srgbClr val="B51700"/>
                </a:solidFill>
                <a:latin typeface="Trebuchet MS"/>
                <a:cs typeface="Trebuchet MS"/>
              </a:rPr>
              <a:t>Red:</a:t>
            </a:r>
            <a:r>
              <a:rPr sz="1059" spc="-44" dirty="0">
                <a:solidFill>
                  <a:srgbClr val="B51700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domain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expert’s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B51700"/>
                </a:solidFill>
                <a:latin typeface="Arial"/>
                <a:cs typeface="Arial"/>
              </a:rPr>
              <a:t>label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B51700"/>
                </a:solidFill>
                <a:latin typeface="Arial"/>
                <a:cs typeface="Arial"/>
              </a:rPr>
              <a:t>on</a:t>
            </a:r>
            <a:r>
              <a:rPr sz="1059" spc="-1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concepts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does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not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belong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1059" spc="-1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the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3246774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9954" y="3887559"/>
            <a:ext cx="8032376" cy="0"/>
          </a:xfrm>
          <a:custGeom>
            <a:avLst/>
            <a:gdLst/>
            <a:ahLst/>
            <a:cxnLst/>
            <a:rect l="l" t="t" r="r" b="b"/>
            <a:pathLst>
              <a:path w="9103360">
                <a:moveTo>
                  <a:pt x="0" y="0"/>
                </a:moveTo>
                <a:lnTo>
                  <a:pt x="9103037" y="0"/>
                </a:lnTo>
              </a:path>
            </a:pathLst>
          </a:custGeom>
          <a:ln w="19645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3983217" y="1923338"/>
            <a:ext cx="4569049" cy="193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271867" y="3484480"/>
            <a:ext cx="381000" cy="247090"/>
          </a:xfrm>
          <a:custGeom>
            <a:avLst/>
            <a:gdLst/>
            <a:ahLst/>
            <a:cxnLst/>
            <a:rect l="l" t="t" r="r" b="b"/>
            <a:pathLst>
              <a:path w="431800" h="280035">
                <a:moveTo>
                  <a:pt x="0" y="0"/>
                </a:moveTo>
                <a:lnTo>
                  <a:pt x="431725" y="0"/>
                </a:lnTo>
                <a:lnTo>
                  <a:pt x="431725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727442" y="3484480"/>
            <a:ext cx="648821" cy="247090"/>
          </a:xfrm>
          <a:custGeom>
            <a:avLst/>
            <a:gdLst/>
            <a:ahLst/>
            <a:cxnLst/>
            <a:rect l="l" t="t" r="r" b="b"/>
            <a:pathLst>
              <a:path w="735329" h="280035">
                <a:moveTo>
                  <a:pt x="0" y="0"/>
                </a:moveTo>
                <a:lnTo>
                  <a:pt x="734970" y="0"/>
                </a:lnTo>
                <a:lnTo>
                  <a:pt x="734970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6297706" y="3505777"/>
            <a:ext cx="1052793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470112" algn="l"/>
              </a:tabLst>
            </a:pPr>
            <a:r>
              <a:rPr sz="1147" b="1" spc="9" dirty="0">
                <a:solidFill>
                  <a:srgbClr val="017100"/>
                </a:solidFill>
                <a:latin typeface="Arial"/>
                <a:cs typeface="Arial"/>
              </a:rPr>
              <a:t>PRP	</a:t>
            </a:r>
            <a:r>
              <a:rPr sz="1147" b="1" spc="22" dirty="0">
                <a:solidFill>
                  <a:srgbClr val="017100"/>
                </a:solidFill>
                <a:latin typeface="Arial"/>
                <a:cs typeface="Arial"/>
              </a:rPr>
              <a:t>PRH/VH</a:t>
            </a:r>
            <a:endParaRPr sz="1147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9388" y="3484480"/>
            <a:ext cx="520513" cy="247090"/>
          </a:xfrm>
          <a:custGeom>
            <a:avLst/>
            <a:gdLst/>
            <a:ahLst/>
            <a:cxnLst/>
            <a:rect l="l" t="t" r="r" b="b"/>
            <a:pathLst>
              <a:path w="589915" h="280035">
                <a:moveTo>
                  <a:pt x="0" y="0"/>
                </a:moveTo>
                <a:lnTo>
                  <a:pt x="589692" y="0"/>
                </a:lnTo>
                <a:lnTo>
                  <a:pt x="589692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8101802" y="3484480"/>
            <a:ext cx="275104" cy="247090"/>
          </a:xfrm>
          <a:custGeom>
            <a:avLst/>
            <a:gdLst/>
            <a:ahLst/>
            <a:cxnLst/>
            <a:rect l="l" t="t" r="r" b="b"/>
            <a:pathLst>
              <a:path w="311784" h="280035">
                <a:moveTo>
                  <a:pt x="0" y="0"/>
                </a:moveTo>
                <a:lnTo>
                  <a:pt x="311161" y="0"/>
                </a:lnTo>
                <a:lnTo>
                  <a:pt x="311161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7463118" y="3505777"/>
            <a:ext cx="880222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671828" algn="l"/>
              </a:tabLst>
            </a:pPr>
            <a:r>
              <a:rPr sz="1147" b="1" spc="18" dirty="0">
                <a:solidFill>
                  <a:srgbClr val="017100"/>
                </a:solidFill>
                <a:latin typeface="Arial"/>
                <a:cs typeface="Arial"/>
              </a:rPr>
              <a:t>NV/FP	</a:t>
            </a:r>
            <a:r>
              <a:rPr sz="1147" b="1" spc="-26" dirty="0">
                <a:solidFill>
                  <a:srgbClr val="B51700"/>
                </a:solidFill>
                <a:latin typeface="Arial"/>
                <a:cs typeface="Arial"/>
              </a:rPr>
              <a:t>VB</a:t>
            </a:r>
            <a:endParaRPr sz="114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8618" y="2765139"/>
            <a:ext cx="889186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-26" dirty="0">
                <a:latin typeface="Arial"/>
                <a:cs typeface="Arial"/>
              </a:rPr>
              <a:t>DR </a:t>
            </a:r>
            <a:r>
              <a:rPr sz="1412" b="1" spc="-4" dirty="0">
                <a:latin typeface="Arial"/>
                <a:cs typeface="Arial"/>
              </a:rPr>
              <a:t>level</a:t>
            </a:r>
            <a:r>
              <a:rPr sz="1412" b="1" spc="26" dirty="0">
                <a:latin typeface="Arial"/>
                <a:cs typeface="Arial"/>
              </a:rPr>
              <a:t> </a:t>
            </a:r>
            <a:r>
              <a:rPr sz="1412" b="1" spc="62" dirty="0">
                <a:latin typeface="Arial"/>
                <a:cs typeface="Arial"/>
              </a:rPr>
              <a:t>4</a:t>
            </a:r>
            <a:endParaRPr sz="1412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8618" y="1706078"/>
            <a:ext cx="1875865" cy="48927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46543" marR="4483" indent="-235336">
              <a:lnSpc>
                <a:spcPct val="114599"/>
              </a:lnSpc>
              <a:spcBef>
                <a:spcPts val="84"/>
              </a:spcBef>
              <a:tabLst>
                <a:tab pos="996816" algn="l"/>
                <a:tab pos="1095994" algn="l"/>
              </a:tabLst>
            </a:pPr>
            <a:r>
              <a:rPr sz="1412" b="1" spc="-40" dirty="0">
                <a:latin typeface="Arial"/>
                <a:cs typeface="Arial"/>
              </a:rPr>
              <a:t>P</a:t>
            </a:r>
            <a:r>
              <a:rPr sz="1412" b="1" spc="-49" dirty="0">
                <a:latin typeface="Arial"/>
                <a:cs typeface="Arial"/>
              </a:rPr>
              <a:t>r</a:t>
            </a:r>
            <a:r>
              <a:rPr sz="1412" b="1" spc="35" dirty="0">
                <a:latin typeface="Arial"/>
                <a:cs typeface="Arial"/>
              </a:rPr>
              <a:t>ed</a:t>
            </a:r>
            <a:r>
              <a:rPr sz="1412" b="1" spc="-13" dirty="0">
                <a:latin typeface="Arial"/>
                <a:cs typeface="Arial"/>
              </a:rPr>
              <a:t>ict</a:t>
            </a:r>
            <a:r>
              <a:rPr sz="1412" b="1" spc="-18" dirty="0">
                <a:latin typeface="Arial"/>
                <a:cs typeface="Arial"/>
              </a:rPr>
              <a:t>ion</a:t>
            </a:r>
            <a:r>
              <a:rPr sz="1412" b="1" dirty="0">
                <a:latin typeface="Arial"/>
                <a:cs typeface="Arial"/>
              </a:rPr>
              <a:t>	</a:t>
            </a:r>
            <a:r>
              <a:rPr sz="1412" b="1" spc="-40" dirty="0">
                <a:latin typeface="Arial"/>
                <a:cs typeface="Arial"/>
              </a:rPr>
              <a:t>P</a:t>
            </a:r>
            <a:r>
              <a:rPr sz="1412" b="1" spc="-49" dirty="0">
                <a:latin typeface="Arial"/>
                <a:cs typeface="Arial"/>
              </a:rPr>
              <a:t>r</a:t>
            </a:r>
            <a:r>
              <a:rPr sz="1412" b="1" spc="35" dirty="0">
                <a:latin typeface="Arial"/>
                <a:cs typeface="Arial"/>
              </a:rPr>
              <a:t>ed</a:t>
            </a:r>
            <a:r>
              <a:rPr sz="1412" b="1" spc="-13" dirty="0">
                <a:latin typeface="Arial"/>
                <a:cs typeface="Arial"/>
              </a:rPr>
              <a:t>iction  </a:t>
            </a:r>
            <a:r>
              <a:rPr sz="1412" b="1" spc="-88" dirty="0">
                <a:latin typeface="Arial"/>
                <a:cs typeface="Arial"/>
              </a:rPr>
              <a:t>class		</a:t>
            </a:r>
            <a:r>
              <a:rPr sz="1412" b="1" spc="-49" dirty="0">
                <a:latin typeface="Arial"/>
                <a:cs typeface="Arial"/>
              </a:rPr>
              <a:t>accuracy</a:t>
            </a:r>
            <a:endParaRPr sz="1412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4883" y="2765139"/>
            <a:ext cx="424143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4" dirty="0">
                <a:latin typeface="Arial"/>
                <a:cs typeface="Arial"/>
              </a:rPr>
              <a:t>High</a:t>
            </a:r>
            <a:endParaRPr sz="141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0972" y="1825696"/>
            <a:ext cx="1475814" cy="321049"/>
          </a:xfrm>
          <a:custGeom>
            <a:avLst/>
            <a:gdLst/>
            <a:ahLst/>
            <a:cxnLst/>
            <a:rect l="l" t="t" r="r" b="b"/>
            <a:pathLst>
              <a:path w="1672589" h="363855">
                <a:moveTo>
                  <a:pt x="0" y="0"/>
                </a:moveTo>
                <a:lnTo>
                  <a:pt x="1672593" y="0"/>
                </a:lnTo>
                <a:lnTo>
                  <a:pt x="1672593" y="363438"/>
                </a:lnTo>
                <a:lnTo>
                  <a:pt x="0" y="3634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4426323" y="1857462"/>
            <a:ext cx="754156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-9" dirty="0">
                <a:latin typeface="Arial"/>
                <a:cs typeface="Arial"/>
              </a:rPr>
              <a:t>Example</a:t>
            </a:r>
            <a:endParaRPr sz="1412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3693" y="1931065"/>
            <a:ext cx="1475814" cy="25860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901" rIns="0" bIns="0" rtlCol="0">
            <a:spAutoFit/>
          </a:bodyPr>
          <a:lstStyle/>
          <a:p>
            <a:pPr marL="212923">
              <a:spcBef>
                <a:spcPts val="322"/>
              </a:spcBef>
            </a:pPr>
            <a:r>
              <a:rPr sz="1412" b="1" spc="-35" dirty="0">
                <a:latin typeface="Arial"/>
                <a:cs typeface="Arial"/>
              </a:rPr>
              <a:t>TCAV</a:t>
            </a:r>
            <a:r>
              <a:rPr sz="1412" b="1" spc="13" dirty="0">
                <a:latin typeface="Arial"/>
                <a:cs typeface="Arial"/>
              </a:rPr>
              <a:t> </a:t>
            </a:r>
            <a:r>
              <a:rPr sz="1412" b="1" spc="-62" dirty="0">
                <a:latin typeface="Arial"/>
                <a:cs typeface="Arial"/>
              </a:rPr>
              <a:t>scores</a:t>
            </a:r>
            <a:endParaRPr sz="1412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3900" y="1752140"/>
            <a:ext cx="2106364" cy="182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8329902" y="1760807"/>
            <a:ext cx="2054599" cy="1775012"/>
          </a:xfrm>
          <a:custGeom>
            <a:avLst/>
            <a:gdLst/>
            <a:ahLst/>
            <a:cxnLst/>
            <a:rect l="l" t="t" r="r" b="b"/>
            <a:pathLst>
              <a:path w="2328545" h="2011679">
                <a:moveTo>
                  <a:pt x="374181" y="492667"/>
                </a:moveTo>
                <a:lnTo>
                  <a:pt x="374181" y="118791"/>
                </a:lnTo>
                <a:lnTo>
                  <a:pt x="0" y="305729"/>
                </a:lnTo>
                <a:lnTo>
                  <a:pt x="374181" y="492667"/>
                </a:lnTo>
                <a:close/>
              </a:path>
              <a:path w="2328545" h="2011679">
                <a:moveTo>
                  <a:pt x="2328275" y="1949183"/>
                </a:moveTo>
                <a:lnTo>
                  <a:pt x="2328275" y="62311"/>
                </a:lnTo>
                <a:lnTo>
                  <a:pt x="2323376" y="38063"/>
                </a:lnTo>
                <a:lnTo>
                  <a:pt x="2310019" y="18256"/>
                </a:lnTo>
                <a:lnTo>
                  <a:pt x="2290211" y="4898"/>
                </a:lnTo>
                <a:lnTo>
                  <a:pt x="2265963" y="0"/>
                </a:lnTo>
                <a:lnTo>
                  <a:pt x="436493" y="0"/>
                </a:lnTo>
                <a:lnTo>
                  <a:pt x="412245" y="4898"/>
                </a:lnTo>
                <a:lnTo>
                  <a:pt x="392437" y="18256"/>
                </a:lnTo>
                <a:lnTo>
                  <a:pt x="379080" y="38063"/>
                </a:lnTo>
                <a:lnTo>
                  <a:pt x="374181" y="62311"/>
                </a:lnTo>
                <a:lnTo>
                  <a:pt x="374181" y="1949183"/>
                </a:lnTo>
                <a:lnTo>
                  <a:pt x="379080" y="1973431"/>
                </a:lnTo>
                <a:lnTo>
                  <a:pt x="392437" y="1993239"/>
                </a:lnTo>
                <a:lnTo>
                  <a:pt x="412245" y="2006596"/>
                </a:lnTo>
                <a:lnTo>
                  <a:pt x="436493" y="2011495"/>
                </a:lnTo>
                <a:lnTo>
                  <a:pt x="2265963" y="2011495"/>
                </a:lnTo>
                <a:lnTo>
                  <a:pt x="2290211" y="2006596"/>
                </a:lnTo>
                <a:lnTo>
                  <a:pt x="2310019" y="1993238"/>
                </a:lnTo>
                <a:lnTo>
                  <a:pt x="2323376" y="1973431"/>
                </a:lnTo>
                <a:lnTo>
                  <a:pt x="2328275" y="1949183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8751794" y="2018109"/>
            <a:ext cx="1550334" cy="118118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-2802" algn="ctr">
              <a:lnSpc>
                <a:spcPct val="112900"/>
              </a:lnSpc>
              <a:spcBef>
                <a:spcPts val="88"/>
              </a:spcBef>
            </a:pPr>
            <a:r>
              <a:rPr sz="1368" spc="-53" dirty="0">
                <a:latin typeface="Arial"/>
                <a:cs typeface="Arial"/>
              </a:rPr>
              <a:t>TCAV </a:t>
            </a:r>
            <a:r>
              <a:rPr sz="1368" spc="-35" dirty="0">
                <a:latin typeface="Arial"/>
                <a:cs typeface="Arial"/>
              </a:rPr>
              <a:t>shows </a:t>
            </a:r>
            <a:r>
              <a:rPr sz="1368" spc="22" dirty="0">
                <a:latin typeface="Arial"/>
                <a:cs typeface="Arial"/>
              </a:rPr>
              <a:t>the  </a:t>
            </a:r>
            <a:r>
              <a:rPr sz="1368" spc="31" dirty="0">
                <a:latin typeface="Arial"/>
                <a:cs typeface="Arial"/>
              </a:rPr>
              <a:t>model</a:t>
            </a:r>
            <a:r>
              <a:rPr sz="1368" spc="-31" dirty="0">
                <a:latin typeface="Arial"/>
                <a:cs typeface="Arial"/>
              </a:rPr>
              <a:t> </a:t>
            </a:r>
            <a:r>
              <a:rPr sz="1368" spc="-40" dirty="0">
                <a:latin typeface="Arial"/>
                <a:cs typeface="Arial"/>
              </a:rPr>
              <a:t>is</a:t>
            </a:r>
            <a:r>
              <a:rPr sz="1368" spc="-26" dirty="0">
                <a:latin typeface="Arial"/>
                <a:cs typeface="Arial"/>
              </a:rPr>
              <a:t> </a:t>
            </a:r>
            <a:r>
              <a:rPr sz="1368" b="1" spc="-40" dirty="0">
                <a:solidFill>
                  <a:srgbClr val="017100"/>
                </a:solidFill>
                <a:latin typeface="Arial"/>
                <a:cs typeface="Arial"/>
              </a:rPr>
              <a:t>consistent </a:t>
            </a:r>
            <a:r>
              <a:rPr sz="1368" b="1" spc="-22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spc="22" dirty="0">
                <a:latin typeface="Arial"/>
                <a:cs typeface="Arial"/>
              </a:rPr>
              <a:t>with </a:t>
            </a:r>
            <a:r>
              <a:rPr sz="1368" dirty="0">
                <a:solidFill>
                  <a:srgbClr val="017100"/>
                </a:solidFill>
                <a:latin typeface="Arial"/>
                <a:cs typeface="Arial"/>
              </a:rPr>
              <a:t>doctor’s  </a:t>
            </a:r>
            <a:r>
              <a:rPr sz="1368" spc="18" dirty="0">
                <a:solidFill>
                  <a:srgbClr val="017100"/>
                </a:solidFill>
                <a:latin typeface="Arial"/>
                <a:cs typeface="Arial"/>
              </a:rPr>
              <a:t>knowledge </a:t>
            </a:r>
            <a:r>
              <a:rPr sz="1368" spc="-4" dirty="0">
                <a:solidFill>
                  <a:srgbClr val="017100"/>
                </a:solidFill>
                <a:latin typeface="Arial"/>
                <a:cs typeface="Arial"/>
              </a:rPr>
              <a:t>when  </a:t>
            </a:r>
            <a:r>
              <a:rPr sz="1368" spc="31" dirty="0">
                <a:solidFill>
                  <a:srgbClr val="017100"/>
                </a:solidFill>
                <a:latin typeface="Arial"/>
                <a:cs typeface="Arial"/>
              </a:rPr>
              <a:t>model </a:t>
            </a:r>
            <a:r>
              <a:rPr sz="1368" spc="-40" dirty="0">
                <a:solidFill>
                  <a:srgbClr val="017100"/>
                </a:solidFill>
                <a:latin typeface="Arial"/>
                <a:cs typeface="Arial"/>
              </a:rPr>
              <a:t>is</a:t>
            </a:r>
            <a:r>
              <a:rPr sz="1368" spc="-66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b="1" spc="-31" dirty="0">
                <a:solidFill>
                  <a:srgbClr val="017100"/>
                </a:solidFill>
                <a:latin typeface="Arial"/>
                <a:cs typeface="Arial"/>
              </a:rPr>
              <a:t>accurate</a:t>
            </a:r>
            <a:endParaRPr sz="1368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9335" y="4324442"/>
            <a:ext cx="2744011" cy="1499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3961897" y="4183611"/>
            <a:ext cx="1896052" cy="2068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8232938" y="4069438"/>
            <a:ext cx="2153490" cy="1958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8258941" y="4078106"/>
            <a:ext cx="2101663" cy="1907241"/>
          </a:xfrm>
          <a:custGeom>
            <a:avLst/>
            <a:gdLst/>
            <a:ahLst/>
            <a:cxnLst/>
            <a:rect l="l" t="t" r="r" b="b"/>
            <a:pathLst>
              <a:path w="2381884" h="2161540">
                <a:moveTo>
                  <a:pt x="375102" y="508322"/>
                </a:moveTo>
                <a:lnTo>
                  <a:pt x="375102" y="230832"/>
                </a:lnTo>
                <a:lnTo>
                  <a:pt x="0" y="369577"/>
                </a:lnTo>
                <a:lnTo>
                  <a:pt x="375102" y="508322"/>
                </a:lnTo>
                <a:close/>
              </a:path>
              <a:path w="2381884" h="2161540">
                <a:moveTo>
                  <a:pt x="2381686" y="2114941"/>
                </a:moveTo>
                <a:lnTo>
                  <a:pt x="2381686" y="46351"/>
                </a:lnTo>
                <a:lnTo>
                  <a:pt x="2378086" y="28327"/>
                </a:lnTo>
                <a:lnTo>
                  <a:pt x="2368248" y="13592"/>
                </a:lnTo>
                <a:lnTo>
                  <a:pt x="2353618" y="3648"/>
                </a:lnTo>
                <a:lnTo>
                  <a:pt x="2335643" y="0"/>
                </a:lnTo>
                <a:lnTo>
                  <a:pt x="421453" y="0"/>
                </a:lnTo>
                <a:lnTo>
                  <a:pt x="403429" y="3648"/>
                </a:lnTo>
                <a:lnTo>
                  <a:pt x="388694" y="13592"/>
                </a:lnTo>
                <a:lnTo>
                  <a:pt x="378750" y="28327"/>
                </a:lnTo>
                <a:lnTo>
                  <a:pt x="375102" y="46351"/>
                </a:lnTo>
                <a:lnTo>
                  <a:pt x="375102" y="2114941"/>
                </a:lnTo>
                <a:lnTo>
                  <a:pt x="378750" y="2132916"/>
                </a:lnTo>
                <a:lnTo>
                  <a:pt x="388694" y="2147546"/>
                </a:lnTo>
                <a:lnTo>
                  <a:pt x="403429" y="2157384"/>
                </a:lnTo>
                <a:lnTo>
                  <a:pt x="421453" y="2160985"/>
                </a:lnTo>
                <a:lnTo>
                  <a:pt x="2335643" y="2160985"/>
                </a:lnTo>
                <a:lnTo>
                  <a:pt x="2353618" y="2157384"/>
                </a:lnTo>
                <a:lnTo>
                  <a:pt x="2368248" y="2147546"/>
                </a:lnTo>
                <a:lnTo>
                  <a:pt x="2378086" y="2132916"/>
                </a:lnTo>
                <a:lnTo>
                  <a:pt x="2381686" y="2114941"/>
                </a:lnTo>
                <a:close/>
              </a:path>
            </a:pathLst>
          </a:custGeom>
          <a:solidFill>
            <a:srgbClr val="FAE232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8617323" y="4281697"/>
            <a:ext cx="1717862" cy="141907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-13448" algn="ctr">
              <a:lnSpc>
                <a:spcPct val="112900"/>
              </a:lnSpc>
              <a:spcBef>
                <a:spcPts val="88"/>
              </a:spcBef>
            </a:pPr>
            <a:r>
              <a:rPr sz="1368" spc="-53" dirty="0">
                <a:latin typeface="Arial"/>
                <a:cs typeface="Arial"/>
              </a:rPr>
              <a:t>TCAV </a:t>
            </a:r>
            <a:r>
              <a:rPr sz="1368" spc="-35" dirty="0">
                <a:latin typeface="Arial"/>
                <a:cs typeface="Arial"/>
              </a:rPr>
              <a:t>shows </a:t>
            </a:r>
            <a:r>
              <a:rPr sz="1368" spc="22" dirty="0">
                <a:latin typeface="Arial"/>
                <a:cs typeface="Arial"/>
              </a:rPr>
              <a:t>the  </a:t>
            </a:r>
            <a:r>
              <a:rPr sz="1368" spc="31" dirty="0">
                <a:latin typeface="Arial"/>
                <a:cs typeface="Arial"/>
              </a:rPr>
              <a:t>model </a:t>
            </a:r>
            <a:r>
              <a:rPr sz="1368" spc="-40" dirty="0">
                <a:latin typeface="Arial"/>
                <a:cs typeface="Arial"/>
              </a:rPr>
              <a:t>is </a:t>
            </a:r>
            <a:r>
              <a:rPr sz="1368" b="1" spc="-40" dirty="0">
                <a:solidFill>
                  <a:srgbClr val="B51700"/>
                </a:solidFill>
                <a:latin typeface="Arial"/>
                <a:cs typeface="Arial"/>
              </a:rPr>
              <a:t>inconsistent  </a:t>
            </a:r>
            <a:r>
              <a:rPr sz="1368" spc="22" dirty="0">
                <a:latin typeface="Arial"/>
                <a:cs typeface="Arial"/>
              </a:rPr>
              <a:t>with </a:t>
            </a:r>
            <a:r>
              <a:rPr sz="1368" dirty="0">
                <a:solidFill>
                  <a:srgbClr val="B51700"/>
                </a:solidFill>
                <a:latin typeface="Arial"/>
                <a:cs typeface="Arial"/>
              </a:rPr>
              <a:t>doctor’s  </a:t>
            </a:r>
            <a:r>
              <a:rPr sz="1368" spc="18" dirty="0">
                <a:solidFill>
                  <a:srgbClr val="B51700"/>
                </a:solidFill>
                <a:latin typeface="Arial"/>
                <a:cs typeface="Arial"/>
              </a:rPr>
              <a:t>knowledge </a:t>
            </a:r>
            <a:r>
              <a:rPr sz="1368" spc="22" dirty="0">
                <a:solidFill>
                  <a:srgbClr val="B51700"/>
                </a:solidFill>
                <a:latin typeface="Arial"/>
                <a:cs typeface="Arial"/>
              </a:rPr>
              <a:t>for</a:t>
            </a:r>
            <a:r>
              <a:rPr sz="1368" spc="-79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368" spc="-53" dirty="0">
                <a:solidFill>
                  <a:srgbClr val="B51700"/>
                </a:solidFill>
                <a:latin typeface="Arial"/>
                <a:cs typeface="Arial"/>
              </a:rPr>
              <a:t>classes  </a:t>
            </a:r>
            <a:r>
              <a:rPr sz="1368" spc="-4" dirty="0">
                <a:solidFill>
                  <a:srgbClr val="B51700"/>
                </a:solidFill>
                <a:latin typeface="Arial"/>
                <a:cs typeface="Arial"/>
              </a:rPr>
              <a:t>when </a:t>
            </a:r>
            <a:r>
              <a:rPr sz="1368" spc="31" dirty="0">
                <a:solidFill>
                  <a:srgbClr val="B51700"/>
                </a:solidFill>
                <a:latin typeface="Arial"/>
                <a:cs typeface="Arial"/>
              </a:rPr>
              <a:t>model </a:t>
            </a:r>
            <a:r>
              <a:rPr sz="1368" spc="-40" dirty="0">
                <a:solidFill>
                  <a:srgbClr val="B51700"/>
                </a:solidFill>
                <a:latin typeface="Arial"/>
                <a:cs typeface="Arial"/>
              </a:rPr>
              <a:t>is </a:t>
            </a:r>
            <a:r>
              <a:rPr sz="1368" spc="-49" dirty="0">
                <a:solidFill>
                  <a:srgbClr val="B51700"/>
                </a:solidFill>
                <a:latin typeface="Arial"/>
                <a:cs typeface="Arial"/>
              </a:rPr>
              <a:t>less  </a:t>
            </a:r>
            <a:r>
              <a:rPr sz="1368" spc="-13" dirty="0">
                <a:solidFill>
                  <a:srgbClr val="B51700"/>
                </a:solidFill>
                <a:latin typeface="Arial"/>
                <a:cs typeface="Arial"/>
              </a:rPr>
              <a:t>accurate</a:t>
            </a:r>
            <a:endParaRPr sz="136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49823" y="4894256"/>
            <a:ext cx="889186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-26" dirty="0">
                <a:latin typeface="Arial"/>
                <a:cs typeface="Arial"/>
              </a:rPr>
              <a:t>DR </a:t>
            </a:r>
            <a:r>
              <a:rPr sz="1412" b="1" spc="-4" dirty="0">
                <a:latin typeface="Arial"/>
                <a:cs typeface="Arial"/>
              </a:rPr>
              <a:t>level</a:t>
            </a:r>
            <a:r>
              <a:rPr sz="1412" b="1" spc="26" dirty="0">
                <a:latin typeface="Arial"/>
                <a:cs typeface="Arial"/>
              </a:rPr>
              <a:t> </a:t>
            </a:r>
            <a:r>
              <a:rPr sz="1412" b="1" spc="62" dirty="0">
                <a:latin typeface="Arial"/>
                <a:cs typeface="Arial"/>
              </a:rPr>
              <a:t>1</a:t>
            </a:r>
            <a:endParaRPr sz="141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7294" y="4894256"/>
            <a:ext cx="410135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75" dirty="0">
                <a:latin typeface="Arial"/>
                <a:cs typeface="Arial"/>
              </a:rPr>
              <a:t>Med</a:t>
            </a:r>
            <a:endParaRPr sz="1412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342029" y="632000"/>
            <a:ext cx="7511303" cy="673918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4280" spc="-132" dirty="0"/>
              <a:t>TCAV </a:t>
            </a:r>
            <a:r>
              <a:rPr sz="4280" spc="88" dirty="0"/>
              <a:t>for </a:t>
            </a:r>
            <a:r>
              <a:rPr sz="4280" spc="71" dirty="0"/>
              <a:t>Diabetic</a:t>
            </a:r>
            <a:r>
              <a:rPr sz="4280" spc="49" dirty="0"/>
              <a:t> </a:t>
            </a:r>
            <a:r>
              <a:rPr sz="4280" spc="26" dirty="0"/>
              <a:t>Retinopathy</a:t>
            </a:r>
            <a:endParaRPr sz="4280"/>
          </a:p>
        </p:txBody>
      </p:sp>
      <p:sp>
        <p:nvSpPr>
          <p:cNvPr id="27" name="object 27"/>
          <p:cNvSpPr/>
          <p:nvPr/>
        </p:nvSpPr>
        <p:spPr>
          <a:xfrm>
            <a:off x="6547665" y="5628741"/>
            <a:ext cx="312644" cy="247090"/>
          </a:xfrm>
          <a:custGeom>
            <a:avLst/>
            <a:gdLst/>
            <a:ahLst/>
            <a:cxnLst/>
            <a:rect l="l" t="t" r="r" b="b"/>
            <a:pathLst>
              <a:path w="354329" h="280034">
                <a:moveTo>
                  <a:pt x="0" y="0"/>
                </a:moveTo>
                <a:lnTo>
                  <a:pt x="354244" y="0"/>
                </a:lnTo>
                <a:lnTo>
                  <a:pt x="354244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8" name="object 28"/>
          <p:cNvSpPr txBox="1"/>
          <p:nvPr/>
        </p:nvSpPr>
        <p:spPr>
          <a:xfrm>
            <a:off x="6577853" y="5646101"/>
            <a:ext cx="257175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b="1" spc="31" dirty="0">
                <a:solidFill>
                  <a:srgbClr val="017100"/>
                </a:solidFill>
                <a:latin typeface="Arial"/>
                <a:cs typeface="Arial"/>
              </a:rPr>
              <a:t>MA</a:t>
            </a:r>
            <a:endParaRPr sz="1147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593792" y="5628741"/>
            <a:ext cx="421901" cy="247090"/>
          </a:xfrm>
          <a:custGeom>
            <a:avLst/>
            <a:gdLst/>
            <a:ahLst/>
            <a:cxnLst/>
            <a:rect l="l" t="t" r="r" b="b"/>
            <a:pathLst>
              <a:path w="478154" h="280034">
                <a:moveTo>
                  <a:pt x="0" y="0"/>
                </a:moveTo>
                <a:lnTo>
                  <a:pt x="477979" y="0"/>
                </a:lnTo>
                <a:lnTo>
                  <a:pt x="477979" y="280013"/>
                </a:lnTo>
                <a:lnTo>
                  <a:pt x="0" y="280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 txBox="1"/>
          <p:nvPr/>
        </p:nvSpPr>
        <p:spPr>
          <a:xfrm>
            <a:off x="7620000" y="5646101"/>
            <a:ext cx="366432" cy="18953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47" b="1" spc="31" dirty="0">
                <a:solidFill>
                  <a:srgbClr val="B51700"/>
                </a:solidFill>
                <a:latin typeface="Arial"/>
                <a:cs typeface="Arial"/>
              </a:rPr>
              <a:t>HMA</a:t>
            </a:r>
            <a:endParaRPr sz="114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0118" y="6191466"/>
            <a:ext cx="3709707" cy="168086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11206">
              <a:spcBef>
                <a:spcPts val="40"/>
              </a:spcBef>
            </a:pPr>
            <a:r>
              <a:rPr sz="1059" spc="-13" dirty="0">
                <a:solidFill>
                  <a:srgbClr val="38761D"/>
                </a:solidFill>
                <a:latin typeface="Trebuchet MS"/>
                <a:cs typeface="Trebuchet MS"/>
              </a:rPr>
              <a:t>Green:</a:t>
            </a:r>
            <a:r>
              <a:rPr sz="1059" spc="-49" dirty="0">
                <a:solidFill>
                  <a:srgbClr val="38761D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domain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expert’s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34A853"/>
                </a:solidFill>
                <a:latin typeface="Arial"/>
                <a:cs typeface="Arial"/>
              </a:rPr>
              <a:t>label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34A853"/>
                </a:solidFill>
                <a:latin typeface="Arial"/>
                <a:cs typeface="Arial"/>
              </a:rPr>
              <a:t>on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concepts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belong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34A853"/>
                </a:solidFill>
                <a:latin typeface="Arial"/>
                <a:cs typeface="Arial"/>
              </a:rPr>
              <a:t>to</a:t>
            </a:r>
            <a:r>
              <a:rPr sz="1059" spc="-22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the</a:t>
            </a:r>
            <a:r>
              <a:rPr sz="1059" spc="-18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10118" y="6359554"/>
            <a:ext cx="4152900" cy="168086"/>
          </a:xfrm>
          <a:prstGeom prst="rect">
            <a:avLst/>
          </a:prstGeom>
        </p:spPr>
        <p:txBody>
          <a:bodyPr vert="horz" wrap="square" lIns="0" tIns="5043" rIns="0" bIns="0" rtlCol="0">
            <a:spAutoFit/>
          </a:bodyPr>
          <a:lstStyle/>
          <a:p>
            <a:pPr marL="11206">
              <a:spcBef>
                <a:spcPts val="40"/>
              </a:spcBef>
            </a:pPr>
            <a:r>
              <a:rPr sz="1059" spc="-4" dirty="0">
                <a:solidFill>
                  <a:srgbClr val="B51700"/>
                </a:solidFill>
                <a:latin typeface="Trebuchet MS"/>
                <a:cs typeface="Trebuchet MS"/>
              </a:rPr>
              <a:t>Red:</a:t>
            </a:r>
            <a:r>
              <a:rPr sz="1059" spc="-44" dirty="0">
                <a:solidFill>
                  <a:srgbClr val="B51700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domain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expert’s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B51700"/>
                </a:solidFill>
                <a:latin typeface="Arial"/>
                <a:cs typeface="Arial"/>
              </a:rPr>
              <a:t>label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B51700"/>
                </a:solidFill>
                <a:latin typeface="Arial"/>
                <a:cs typeface="Arial"/>
              </a:rPr>
              <a:t>on</a:t>
            </a:r>
            <a:r>
              <a:rPr sz="1059" spc="-1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concepts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does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not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belong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1059" spc="-18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the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9256059" y="5682757"/>
            <a:ext cx="2420471" cy="17374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22413">
              <a:spcBef>
                <a:spcPts val="84"/>
              </a:spcBef>
            </a:pPr>
            <a:r>
              <a:rPr spc="18" dirty="0"/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468716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3217" y="1923338"/>
            <a:ext cx="4569049" cy="193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8303900" y="1752140"/>
            <a:ext cx="2106364" cy="1826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8329902" y="1760807"/>
            <a:ext cx="2054599" cy="1775012"/>
          </a:xfrm>
          <a:custGeom>
            <a:avLst/>
            <a:gdLst/>
            <a:ahLst/>
            <a:cxnLst/>
            <a:rect l="l" t="t" r="r" b="b"/>
            <a:pathLst>
              <a:path w="2328545" h="2011679">
                <a:moveTo>
                  <a:pt x="374181" y="492667"/>
                </a:moveTo>
                <a:lnTo>
                  <a:pt x="374181" y="118791"/>
                </a:lnTo>
                <a:lnTo>
                  <a:pt x="0" y="305729"/>
                </a:lnTo>
                <a:lnTo>
                  <a:pt x="374181" y="492667"/>
                </a:lnTo>
                <a:close/>
              </a:path>
              <a:path w="2328545" h="2011679">
                <a:moveTo>
                  <a:pt x="2328275" y="1949183"/>
                </a:moveTo>
                <a:lnTo>
                  <a:pt x="2328275" y="62311"/>
                </a:lnTo>
                <a:lnTo>
                  <a:pt x="2323376" y="38063"/>
                </a:lnTo>
                <a:lnTo>
                  <a:pt x="2310019" y="18256"/>
                </a:lnTo>
                <a:lnTo>
                  <a:pt x="2290211" y="4898"/>
                </a:lnTo>
                <a:lnTo>
                  <a:pt x="2265963" y="0"/>
                </a:lnTo>
                <a:lnTo>
                  <a:pt x="436493" y="0"/>
                </a:lnTo>
                <a:lnTo>
                  <a:pt x="412245" y="4898"/>
                </a:lnTo>
                <a:lnTo>
                  <a:pt x="392437" y="18256"/>
                </a:lnTo>
                <a:lnTo>
                  <a:pt x="379080" y="38063"/>
                </a:lnTo>
                <a:lnTo>
                  <a:pt x="374181" y="62311"/>
                </a:lnTo>
                <a:lnTo>
                  <a:pt x="374181" y="1949183"/>
                </a:lnTo>
                <a:lnTo>
                  <a:pt x="379080" y="1973431"/>
                </a:lnTo>
                <a:lnTo>
                  <a:pt x="392437" y="1993239"/>
                </a:lnTo>
                <a:lnTo>
                  <a:pt x="412245" y="2006596"/>
                </a:lnTo>
                <a:lnTo>
                  <a:pt x="436493" y="2011495"/>
                </a:lnTo>
                <a:lnTo>
                  <a:pt x="2265963" y="2011495"/>
                </a:lnTo>
                <a:lnTo>
                  <a:pt x="2290211" y="2006596"/>
                </a:lnTo>
                <a:lnTo>
                  <a:pt x="2310019" y="1993238"/>
                </a:lnTo>
                <a:lnTo>
                  <a:pt x="2323376" y="1973431"/>
                </a:lnTo>
                <a:lnTo>
                  <a:pt x="2328275" y="1949183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6866628" y="2056629"/>
            <a:ext cx="2640106" cy="1657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585" algn="r">
              <a:lnSpc>
                <a:spcPts val="1637"/>
              </a:lnSpc>
            </a:pPr>
            <a:r>
              <a:rPr sz="1368" spc="-53" dirty="0">
                <a:latin typeface="Arial"/>
                <a:cs typeface="Arial"/>
              </a:rPr>
              <a:t>TCAV</a:t>
            </a:r>
            <a:r>
              <a:rPr sz="1368" spc="-84" dirty="0">
                <a:latin typeface="Arial"/>
                <a:cs typeface="Arial"/>
              </a:rPr>
              <a:t> </a:t>
            </a:r>
            <a:r>
              <a:rPr sz="1368" spc="-106" dirty="0">
                <a:latin typeface="Arial"/>
                <a:cs typeface="Arial"/>
              </a:rPr>
              <a:t>s</a:t>
            </a:r>
            <a:endParaRPr sz="1368">
              <a:latin typeface="Arial"/>
              <a:cs typeface="Arial"/>
            </a:endParaRPr>
          </a:p>
          <a:p>
            <a:pPr marR="79566" algn="r">
              <a:spcBef>
                <a:spcPts val="212"/>
              </a:spcBef>
            </a:pPr>
            <a:r>
              <a:rPr sz="1368" spc="31" dirty="0">
                <a:latin typeface="Arial"/>
                <a:cs typeface="Arial"/>
              </a:rPr>
              <a:t>model</a:t>
            </a:r>
            <a:r>
              <a:rPr sz="1368" spc="-79" dirty="0">
                <a:latin typeface="Arial"/>
                <a:cs typeface="Arial"/>
              </a:rPr>
              <a:t> </a:t>
            </a:r>
            <a:r>
              <a:rPr sz="1368" spc="-40" dirty="0">
                <a:latin typeface="Arial"/>
                <a:cs typeface="Arial"/>
              </a:rPr>
              <a:t>is</a:t>
            </a:r>
            <a:endParaRPr sz="1368">
              <a:latin typeface="Arial"/>
              <a:cs typeface="Arial"/>
            </a:endParaRPr>
          </a:p>
          <a:p>
            <a:pPr marL="1963375" indent="201717">
              <a:lnSpc>
                <a:spcPct val="112900"/>
              </a:lnSpc>
            </a:pPr>
            <a:r>
              <a:rPr sz="1368" spc="22" dirty="0">
                <a:latin typeface="Arial"/>
                <a:cs typeface="Arial"/>
              </a:rPr>
              <a:t>with</a:t>
            </a:r>
            <a:r>
              <a:rPr sz="1368" spc="-84" dirty="0">
                <a:latin typeface="Arial"/>
                <a:cs typeface="Arial"/>
              </a:rPr>
              <a:t> </a:t>
            </a:r>
            <a:r>
              <a:rPr sz="1368" spc="71" dirty="0">
                <a:solidFill>
                  <a:srgbClr val="017100"/>
                </a:solidFill>
                <a:latin typeface="Arial"/>
                <a:cs typeface="Arial"/>
              </a:rPr>
              <a:t>d </a:t>
            </a:r>
            <a:r>
              <a:rPr sz="1368" spc="35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spc="4" dirty="0">
                <a:solidFill>
                  <a:srgbClr val="017100"/>
                </a:solidFill>
                <a:latin typeface="Arial"/>
                <a:cs typeface="Arial"/>
              </a:rPr>
              <a:t>knowle  </a:t>
            </a:r>
            <a:r>
              <a:rPr sz="1368" spc="31" dirty="0">
                <a:solidFill>
                  <a:srgbClr val="017100"/>
                </a:solidFill>
                <a:latin typeface="Arial"/>
                <a:cs typeface="Arial"/>
              </a:rPr>
              <a:t>model</a:t>
            </a:r>
            <a:r>
              <a:rPr sz="1368" spc="-31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spc="22" dirty="0">
                <a:solidFill>
                  <a:srgbClr val="017100"/>
                </a:solidFill>
                <a:latin typeface="Arial"/>
                <a:cs typeface="Arial"/>
              </a:rPr>
              <a:t>i</a:t>
            </a:r>
            <a:endParaRPr sz="1368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2118">
              <a:latin typeface="Times New Roman"/>
              <a:cs typeface="Times New Roman"/>
            </a:endParaRPr>
          </a:p>
          <a:p>
            <a:pPr>
              <a:tabLst>
                <a:tab pos="607391" algn="l"/>
                <a:tab pos="1268574" algn="l"/>
              </a:tabLst>
            </a:pPr>
            <a:r>
              <a:rPr sz="1147" b="1" spc="26" dirty="0">
                <a:solidFill>
                  <a:srgbClr val="017100"/>
                </a:solidFill>
                <a:latin typeface="Arial"/>
                <a:cs typeface="Arial"/>
              </a:rPr>
              <a:t>RH/VH	</a:t>
            </a:r>
            <a:r>
              <a:rPr sz="1147" b="1" spc="18" dirty="0">
                <a:solidFill>
                  <a:srgbClr val="017100"/>
                </a:solidFill>
                <a:latin typeface="Arial"/>
                <a:cs typeface="Arial"/>
              </a:rPr>
              <a:t>NV/FP	</a:t>
            </a:r>
            <a:r>
              <a:rPr sz="1147" b="1" spc="-26" dirty="0">
                <a:solidFill>
                  <a:srgbClr val="B51700"/>
                </a:solidFill>
                <a:latin typeface="Arial"/>
                <a:cs typeface="Arial"/>
              </a:rPr>
              <a:t>VB</a:t>
            </a:r>
            <a:endParaRPr sz="114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9335" y="4324442"/>
            <a:ext cx="2744011" cy="1499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961897" y="4183611"/>
            <a:ext cx="1896052" cy="2068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838289" y="1616332"/>
            <a:ext cx="4567535" cy="2681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5864290" y="1624999"/>
            <a:ext cx="4515971" cy="2630021"/>
          </a:xfrm>
          <a:custGeom>
            <a:avLst/>
            <a:gdLst/>
            <a:ahLst/>
            <a:cxnLst/>
            <a:rect l="l" t="t" r="r" b="b"/>
            <a:pathLst>
              <a:path w="5118100" h="2980690">
                <a:moveTo>
                  <a:pt x="5117603" y="2607301"/>
                </a:moveTo>
                <a:lnTo>
                  <a:pt x="5117603" y="64154"/>
                </a:lnTo>
                <a:lnTo>
                  <a:pt x="5112558" y="39191"/>
                </a:lnTo>
                <a:lnTo>
                  <a:pt x="5098804" y="18798"/>
                </a:lnTo>
                <a:lnTo>
                  <a:pt x="5078411" y="5044"/>
                </a:lnTo>
                <a:lnTo>
                  <a:pt x="5053449" y="0"/>
                </a:lnTo>
                <a:lnTo>
                  <a:pt x="64154" y="0"/>
                </a:lnTo>
                <a:lnTo>
                  <a:pt x="39192" y="5044"/>
                </a:lnTo>
                <a:lnTo>
                  <a:pt x="18799" y="18798"/>
                </a:lnTo>
                <a:lnTo>
                  <a:pt x="5044" y="39191"/>
                </a:lnTo>
                <a:lnTo>
                  <a:pt x="0" y="64154"/>
                </a:lnTo>
                <a:lnTo>
                  <a:pt x="0" y="2607301"/>
                </a:lnTo>
                <a:lnTo>
                  <a:pt x="5044" y="2632262"/>
                </a:lnTo>
                <a:lnTo>
                  <a:pt x="18799" y="2652655"/>
                </a:lnTo>
                <a:lnTo>
                  <a:pt x="39192" y="2666410"/>
                </a:lnTo>
                <a:lnTo>
                  <a:pt x="64154" y="2671455"/>
                </a:lnTo>
                <a:lnTo>
                  <a:pt x="1235505" y="2671455"/>
                </a:lnTo>
                <a:lnTo>
                  <a:pt x="1427661" y="2980561"/>
                </a:lnTo>
                <a:lnTo>
                  <a:pt x="1620123" y="2671455"/>
                </a:lnTo>
                <a:lnTo>
                  <a:pt x="5053449" y="2671455"/>
                </a:lnTo>
                <a:lnTo>
                  <a:pt x="5078411" y="2666410"/>
                </a:lnTo>
                <a:lnTo>
                  <a:pt x="5098804" y="2652655"/>
                </a:lnTo>
                <a:lnTo>
                  <a:pt x="5112558" y="2632262"/>
                </a:lnTo>
                <a:lnTo>
                  <a:pt x="5117603" y="2607301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6871022" y="2143451"/>
            <a:ext cx="2567284" cy="1644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8232938" y="4069438"/>
            <a:ext cx="2153490" cy="1958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8258941" y="4078106"/>
            <a:ext cx="2101663" cy="1907241"/>
          </a:xfrm>
          <a:custGeom>
            <a:avLst/>
            <a:gdLst/>
            <a:ahLst/>
            <a:cxnLst/>
            <a:rect l="l" t="t" r="r" b="b"/>
            <a:pathLst>
              <a:path w="2381884" h="2161540">
                <a:moveTo>
                  <a:pt x="375102" y="508322"/>
                </a:moveTo>
                <a:lnTo>
                  <a:pt x="375102" y="230832"/>
                </a:lnTo>
                <a:lnTo>
                  <a:pt x="0" y="369577"/>
                </a:lnTo>
                <a:lnTo>
                  <a:pt x="375102" y="508322"/>
                </a:lnTo>
                <a:close/>
              </a:path>
              <a:path w="2381884" h="2161540">
                <a:moveTo>
                  <a:pt x="2381686" y="2114941"/>
                </a:moveTo>
                <a:lnTo>
                  <a:pt x="2381686" y="46351"/>
                </a:lnTo>
                <a:lnTo>
                  <a:pt x="2378086" y="28327"/>
                </a:lnTo>
                <a:lnTo>
                  <a:pt x="2368248" y="13592"/>
                </a:lnTo>
                <a:lnTo>
                  <a:pt x="2353618" y="3648"/>
                </a:lnTo>
                <a:lnTo>
                  <a:pt x="2335643" y="0"/>
                </a:lnTo>
                <a:lnTo>
                  <a:pt x="421453" y="0"/>
                </a:lnTo>
                <a:lnTo>
                  <a:pt x="403429" y="3648"/>
                </a:lnTo>
                <a:lnTo>
                  <a:pt x="388694" y="13592"/>
                </a:lnTo>
                <a:lnTo>
                  <a:pt x="378750" y="28327"/>
                </a:lnTo>
                <a:lnTo>
                  <a:pt x="375102" y="46351"/>
                </a:lnTo>
                <a:lnTo>
                  <a:pt x="375102" y="2114941"/>
                </a:lnTo>
                <a:lnTo>
                  <a:pt x="378750" y="2132916"/>
                </a:lnTo>
                <a:lnTo>
                  <a:pt x="388694" y="2147546"/>
                </a:lnTo>
                <a:lnTo>
                  <a:pt x="403429" y="2157384"/>
                </a:lnTo>
                <a:lnTo>
                  <a:pt x="421453" y="2160985"/>
                </a:lnTo>
                <a:lnTo>
                  <a:pt x="2335643" y="2160985"/>
                </a:lnTo>
                <a:lnTo>
                  <a:pt x="2353618" y="2157384"/>
                </a:lnTo>
                <a:lnTo>
                  <a:pt x="2368248" y="2147546"/>
                </a:lnTo>
                <a:lnTo>
                  <a:pt x="2378086" y="2132916"/>
                </a:lnTo>
                <a:lnTo>
                  <a:pt x="2381686" y="2114941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1949823" y="640066"/>
            <a:ext cx="8374156" cy="6098962"/>
          </a:xfrm>
          <a:prstGeom prst="rect">
            <a:avLst/>
          </a:prstGeom>
        </p:spPr>
        <p:txBody>
          <a:bodyPr vert="horz" wrap="square" lIns="0" tIns="3922" rIns="0" bIns="0" rtlCol="0">
            <a:spAutoFit/>
          </a:bodyPr>
          <a:lstStyle/>
          <a:p>
            <a:pPr marR="71721" algn="ctr">
              <a:spcBef>
                <a:spcPts val="31"/>
              </a:spcBef>
            </a:pPr>
            <a:r>
              <a:rPr sz="4280" spc="-132" dirty="0">
                <a:latin typeface="Arial"/>
                <a:cs typeface="Arial"/>
              </a:rPr>
              <a:t>TCAV </a:t>
            </a:r>
            <a:r>
              <a:rPr sz="4280" spc="88" dirty="0">
                <a:latin typeface="Arial"/>
                <a:cs typeface="Arial"/>
              </a:rPr>
              <a:t>for </a:t>
            </a:r>
            <a:r>
              <a:rPr sz="4280" spc="71" dirty="0">
                <a:latin typeface="Arial"/>
                <a:cs typeface="Arial"/>
              </a:rPr>
              <a:t>Diabetic</a:t>
            </a:r>
            <a:r>
              <a:rPr sz="4280" spc="57" dirty="0">
                <a:latin typeface="Arial"/>
                <a:cs typeface="Arial"/>
              </a:rPr>
              <a:t> </a:t>
            </a:r>
            <a:r>
              <a:rPr sz="4280" spc="26" dirty="0">
                <a:latin typeface="Arial"/>
                <a:cs typeface="Arial"/>
              </a:rPr>
              <a:t>Retinopathy</a:t>
            </a:r>
            <a:endParaRPr sz="4280">
              <a:latin typeface="Arial"/>
              <a:cs typeface="Arial"/>
            </a:endParaRPr>
          </a:p>
          <a:p>
            <a:pPr>
              <a:spcBef>
                <a:spcPts val="3467"/>
              </a:spcBef>
              <a:tabLst>
                <a:tab pos="985610" algn="l"/>
                <a:tab pos="2487278" algn="l"/>
                <a:tab pos="4717368" algn="l"/>
              </a:tabLst>
            </a:pPr>
            <a:r>
              <a:rPr sz="2118" b="1" spc="-13" baseline="-3472" dirty="0">
                <a:latin typeface="Arial"/>
                <a:cs typeface="Arial"/>
              </a:rPr>
              <a:t>Prediction	Prediction	</a:t>
            </a:r>
            <a:r>
              <a:rPr sz="2118" b="1" spc="-13" baseline="-41666" dirty="0">
                <a:latin typeface="Arial"/>
                <a:cs typeface="Arial"/>
              </a:rPr>
              <a:t>Example	</a:t>
            </a:r>
            <a:r>
              <a:rPr sz="1368" spc="-18" dirty="0">
                <a:latin typeface="Arial"/>
                <a:cs typeface="Arial"/>
              </a:rPr>
              <a:t>Level </a:t>
            </a:r>
            <a:r>
              <a:rPr sz="1368" spc="-4" dirty="0">
                <a:latin typeface="Arial"/>
                <a:cs typeface="Arial"/>
              </a:rPr>
              <a:t>1 </a:t>
            </a:r>
            <a:r>
              <a:rPr sz="1368" spc="-53" dirty="0">
                <a:latin typeface="Arial"/>
                <a:cs typeface="Arial"/>
              </a:rPr>
              <a:t>was </a:t>
            </a:r>
            <a:r>
              <a:rPr sz="1368" spc="26" dirty="0">
                <a:latin typeface="Arial"/>
                <a:cs typeface="Arial"/>
              </a:rPr>
              <a:t>often </a:t>
            </a:r>
            <a:r>
              <a:rPr sz="1368" dirty="0">
                <a:latin typeface="Arial"/>
                <a:cs typeface="Arial"/>
              </a:rPr>
              <a:t>confused </a:t>
            </a:r>
            <a:r>
              <a:rPr sz="1368" spc="57" dirty="0">
                <a:latin typeface="Arial"/>
                <a:cs typeface="Arial"/>
              </a:rPr>
              <a:t>to </a:t>
            </a:r>
            <a:r>
              <a:rPr sz="1368" dirty="0">
                <a:latin typeface="Arial"/>
                <a:cs typeface="Arial"/>
              </a:rPr>
              <a:t>level</a:t>
            </a:r>
            <a:r>
              <a:rPr sz="1368" spc="-49" dirty="0">
                <a:latin typeface="Arial"/>
                <a:cs typeface="Arial"/>
              </a:rPr>
              <a:t> </a:t>
            </a:r>
            <a:r>
              <a:rPr sz="1368" spc="-4" dirty="0">
                <a:latin typeface="Arial"/>
                <a:cs typeface="Arial"/>
              </a:rPr>
              <a:t>2.</a:t>
            </a:r>
            <a:endParaRPr sz="1368">
              <a:latin typeface="Arial"/>
              <a:cs typeface="Arial"/>
            </a:endParaRPr>
          </a:p>
          <a:p>
            <a:pPr marL="235336">
              <a:spcBef>
                <a:spcPts val="335"/>
              </a:spcBef>
              <a:tabLst>
                <a:tab pos="1084787" algn="l"/>
                <a:tab pos="4807020" algn="l"/>
                <a:tab pos="7507221" algn="l"/>
              </a:tabLst>
            </a:pPr>
            <a:r>
              <a:rPr sz="1412" b="1" spc="-88" dirty="0">
                <a:latin typeface="Arial"/>
                <a:cs typeface="Arial"/>
              </a:rPr>
              <a:t>class	</a:t>
            </a:r>
            <a:r>
              <a:rPr sz="1412" b="1" spc="-49" dirty="0">
                <a:latin typeface="Arial"/>
                <a:cs typeface="Arial"/>
              </a:rPr>
              <a:t>accuracy	</a:t>
            </a:r>
            <a:r>
              <a:rPr sz="2118" b="1" spc="-53" baseline="6944" dirty="0">
                <a:latin typeface="Arial"/>
                <a:cs typeface="Arial"/>
              </a:rPr>
              <a:t>TCAV</a:t>
            </a:r>
            <a:r>
              <a:rPr sz="2118" b="1" spc="46" baseline="6944" dirty="0">
                <a:latin typeface="Arial"/>
                <a:cs typeface="Arial"/>
              </a:rPr>
              <a:t> </a:t>
            </a:r>
            <a:r>
              <a:rPr sz="2118" b="1" spc="-92" baseline="6944" dirty="0">
                <a:latin typeface="Arial"/>
                <a:cs typeface="Arial"/>
              </a:rPr>
              <a:t>scores	</a:t>
            </a:r>
            <a:r>
              <a:rPr sz="2052" spc="-26" baseline="-17921" dirty="0">
                <a:latin typeface="Arial"/>
                <a:cs typeface="Arial"/>
              </a:rPr>
              <a:t>hows </a:t>
            </a:r>
            <a:r>
              <a:rPr sz="2052" spc="33" baseline="-17921" dirty="0">
                <a:latin typeface="Arial"/>
                <a:cs typeface="Arial"/>
              </a:rPr>
              <a:t>the</a:t>
            </a:r>
            <a:endParaRPr sz="2052" baseline="-17921">
              <a:latin typeface="Arial"/>
              <a:cs typeface="Arial"/>
            </a:endParaRPr>
          </a:p>
          <a:p>
            <a:pPr marR="25774" algn="r">
              <a:spcBef>
                <a:spcPts val="644"/>
              </a:spcBef>
            </a:pPr>
            <a:r>
              <a:rPr sz="1368" b="1" spc="-40" dirty="0">
                <a:solidFill>
                  <a:srgbClr val="017100"/>
                </a:solidFill>
                <a:latin typeface="Arial"/>
                <a:cs typeface="Arial"/>
              </a:rPr>
              <a:t>consistent</a:t>
            </a:r>
            <a:endParaRPr sz="1368">
              <a:latin typeface="Arial"/>
              <a:cs typeface="Arial"/>
            </a:endParaRPr>
          </a:p>
          <a:p>
            <a:pPr marR="305937" algn="r">
              <a:spcBef>
                <a:spcPts val="212"/>
              </a:spcBef>
            </a:pPr>
            <a:r>
              <a:rPr sz="1368" spc="31" dirty="0">
                <a:solidFill>
                  <a:srgbClr val="017100"/>
                </a:solidFill>
                <a:latin typeface="Arial"/>
                <a:cs typeface="Arial"/>
              </a:rPr>
              <a:t>octor</a:t>
            </a:r>
            <a:r>
              <a:rPr sz="1368" spc="-141" dirty="0">
                <a:solidFill>
                  <a:srgbClr val="017100"/>
                </a:solidFill>
                <a:latin typeface="Arial"/>
                <a:cs typeface="Arial"/>
              </a:rPr>
              <a:t>’</a:t>
            </a:r>
            <a:r>
              <a:rPr sz="1368" spc="-106" dirty="0">
                <a:solidFill>
                  <a:srgbClr val="017100"/>
                </a:solidFill>
                <a:latin typeface="Arial"/>
                <a:cs typeface="Arial"/>
              </a:rPr>
              <a:t>s</a:t>
            </a:r>
            <a:endParaRPr sz="1368">
              <a:latin typeface="Arial"/>
              <a:cs typeface="Arial"/>
            </a:endParaRPr>
          </a:p>
          <a:p>
            <a:pPr>
              <a:spcBef>
                <a:spcPts val="344"/>
              </a:spcBef>
              <a:tabLst>
                <a:tab pos="1265772" algn="l"/>
                <a:tab pos="7460154" algn="l"/>
              </a:tabLst>
            </a:pPr>
            <a:r>
              <a:rPr sz="1412" b="1" spc="-26" dirty="0">
                <a:latin typeface="Arial"/>
                <a:cs typeface="Arial"/>
              </a:rPr>
              <a:t>DR</a:t>
            </a:r>
            <a:r>
              <a:rPr sz="1412" b="1" spc="35" dirty="0">
                <a:latin typeface="Arial"/>
                <a:cs typeface="Arial"/>
              </a:rPr>
              <a:t> </a:t>
            </a:r>
            <a:r>
              <a:rPr sz="1412" b="1" spc="-4" dirty="0">
                <a:latin typeface="Arial"/>
                <a:cs typeface="Arial"/>
              </a:rPr>
              <a:t>level</a:t>
            </a:r>
            <a:r>
              <a:rPr sz="1412" b="1" spc="35" dirty="0">
                <a:latin typeface="Arial"/>
                <a:cs typeface="Arial"/>
              </a:rPr>
              <a:t> </a:t>
            </a:r>
            <a:r>
              <a:rPr sz="1412" b="1" spc="62" dirty="0">
                <a:latin typeface="Arial"/>
                <a:cs typeface="Arial"/>
              </a:rPr>
              <a:t>4	</a:t>
            </a:r>
            <a:r>
              <a:rPr sz="1412" b="1" spc="4" dirty="0">
                <a:latin typeface="Arial"/>
                <a:cs typeface="Arial"/>
              </a:rPr>
              <a:t>High	</a:t>
            </a:r>
            <a:r>
              <a:rPr sz="2052" spc="66" baseline="7168" dirty="0">
                <a:solidFill>
                  <a:srgbClr val="017100"/>
                </a:solidFill>
                <a:latin typeface="Arial"/>
                <a:cs typeface="Arial"/>
              </a:rPr>
              <a:t>dge</a:t>
            </a:r>
            <a:r>
              <a:rPr sz="2052" spc="-33" baseline="7168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2052" spc="-6" baseline="7168" dirty="0">
                <a:solidFill>
                  <a:srgbClr val="017100"/>
                </a:solidFill>
                <a:latin typeface="Arial"/>
                <a:cs typeface="Arial"/>
              </a:rPr>
              <a:t>when</a:t>
            </a:r>
            <a:endParaRPr sz="2052" baseline="7168">
              <a:latin typeface="Arial"/>
              <a:cs typeface="Arial"/>
            </a:endParaRPr>
          </a:p>
          <a:p>
            <a:pPr marR="93014" algn="r">
              <a:spcBef>
                <a:spcPts val="26"/>
              </a:spcBef>
            </a:pPr>
            <a:r>
              <a:rPr sz="1368" spc="-106" dirty="0">
                <a:solidFill>
                  <a:srgbClr val="017100"/>
                </a:solidFill>
                <a:latin typeface="Arial"/>
                <a:cs typeface="Arial"/>
              </a:rPr>
              <a:t>s</a:t>
            </a:r>
            <a:r>
              <a:rPr sz="1368" spc="-62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1368" b="1" spc="-31" dirty="0">
                <a:solidFill>
                  <a:srgbClr val="017100"/>
                </a:solidFill>
                <a:latin typeface="Arial"/>
                <a:cs typeface="Arial"/>
              </a:rPr>
              <a:t>accurate</a:t>
            </a:r>
            <a:endParaRPr sz="1368">
              <a:latin typeface="Arial"/>
              <a:cs typeface="Arial"/>
            </a:endParaRPr>
          </a:p>
          <a:p>
            <a:pPr>
              <a:spcBef>
                <a:spcPts val="26"/>
              </a:spcBef>
            </a:pPr>
            <a:endParaRPr sz="2118">
              <a:latin typeface="Times New Roman"/>
              <a:cs typeface="Times New Roman"/>
            </a:endParaRPr>
          </a:p>
          <a:p>
            <a:pPr marL="902122" algn="ctr">
              <a:tabLst>
                <a:tab pos="1361027" algn="l"/>
              </a:tabLst>
            </a:pPr>
            <a:r>
              <a:rPr sz="1147" b="1" spc="9" dirty="0">
                <a:solidFill>
                  <a:srgbClr val="017100"/>
                </a:solidFill>
                <a:latin typeface="Arial"/>
                <a:cs typeface="Arial"/>
              </a:rPr>
              <a:t>PRP	</a:t>
            </a:r>
            <a:r>
              <a:rPr sz="1147" b="1" spc="4" dirty="0">
                <a:solidFill>
                  <a:srgbClr val="017100"/>
                </a:solidFill>
                <a:latin typeface="Arial"/>
                <a:cs typeface="Arial"/>
              </a:rPr>
              <a:t>P</a:t>
            </a:r>
            <a:endParaRPr sz="114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24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24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456">
              <a:latin typeface="Times New Roman"/>
              <a:cs typeface="Times New Roman"/>
            </a:endParaRPr>
          </a:p>
          <a:p>
            <a:pPr marL="6690269" marR="4483" indent="-12887" algn="ctr">
              <a:lnSpc>
                <a:spcPct val="112900"/>
              </a:lnSpc>
            </a:pPr>
            <a:r>
              <a:rPr sz="1368" spc="-53" dirty="0">
                <a:latin typeface="Arial"/>
                <a:cs typeface="Arial"/>
              </a:rPr>
              <a:t>TCAV </a:t>
            </a:r>
            <a:r>
              <a:rPr sz="1368" spc="-35" dirty="0">
                <a:latin typeface="Arial"/>
                <a:cs typeface="Arial"/>
              </a:rPr>
              <a:t>shows </a:t>
            </a:r>
            <a:r>
              <a:rPr sz="1368" spc="22" dirty="0">
                <a:latin typeface="Arial"/>
                <a:cs typeface="Arial"/>
              </a:rPr>
              <a:t>the  </a:t>
            </a:r>
            <a:r>
              <a:rPr sz="1368" spc="31" dirty="0">
                <a:latin typeface="Arial"/>
                <a:cs typeface="Arial"/>
              </a:rPr>
              <a:t>model </a:t>
            </a:r>
            <a:r>
              <a:rPr sz="1368" spc="-40" dirty="0">
                <a:latin typeface="Arial"/>
                <a:cs typeface="Arial"/>
              </a:rPr>
              <a:t>is</a:t>
            </a:r>
            <a:r>
              <a:rPr sz="1368" spc="-84" dirty="0">
                <a:latin typeface="Arial"/>
                <a:cs typeface="Arial"/>
              </a:rPr>
              <a:t> </a:t>
            </a:r>
            <a:r>
              <a:rPr sz="1368" b="1" spc="-40" dirty="0">
                <a:solidFill>
                  <a:srgbClr val="B51700"/>
                </a:solidFill>
                <a:latin typeface="Arial"/>
                <a:cs typeface="Arial"/>
              </a:rPr>
              <a:t>inconsistent</a:t>
            </a:r>
            <a:endParaRPr sz="1368">
              <a:latin typeface="Arial"/>
              <a:cs typeface="Arial"/>
            </a:endParaRPr>
          </a:p>
          <a:p>
            <a:pPr marL="11206">
              <a:spcBef>
                <a:spcPts val="168"/>
              </a:spcBef>
              <a:tabLst>
                <a:tab pos="1299391" algn="l"/>
                <a:tab pos="7037109" algn="l"/>
              </a:tabLst>
            </a:pPr>
            <a:r>
              <a:rPr sz="2118" b="1" spc="-39" baseline="-38194" dirty="0">
                <a:latin typeface="Arial"/>
                <a:cs typeface="Arial"/>
              </a:rPr>
              <a:t>DR</a:t>
            </a:r>
            <a:r>
              <a:rPr sz="2118" b="1" spc="53" baseline="-38194" dirty="0">
                <a:latin typeface="Arial"/>
                <a:cs typeface="Arial"/>
              </a:rPr>
              <a:t> </a:t>
            </a:r>
            <a:r>
              <a:rPr sz="2118" b="1" spc="-6" baseline="-38194" dirty="0">
                <a:latin typeface="Arial"/>
                <a:cs typeface="Arial"/>
              </a:rPr>
              <a:t>level</a:t>
            </a:r>
            <a:r>
              <a:rPr sz="2118" b="1" spc="53" baseline="-38194" dirty="0">
                <a:latin typeface="Arial"/>
                <a:cs typeface="Arial"/>
              </a:rPr>
              <a:t> </a:t>
            </a:r>
            <a:r>
              <a:rPr sz="2118" b="1" spc="92" baseline="-38194" dirty="0">
                <a:latin typeface="Arial"/>
                <a:cs typeface="Arial"/>
              </a:rPr>
              <a:t>1	</a:t>
            </a:r>
            <a:r>
              <a:rPr sz="2118" b="1" spc="-33" baseline="-38194" dirty="0">
                <a:latin typeface="Arial"/>
                <a:cs typeface="Arial"/>
              </a:rPr>
              <a:t>Low	</a:t>
            </a:r>
            <a:r>
              <a:rPr sz="1368" spc="22" dirty="0">
                <a:latin typeface="Arial"/>
                <a:cs typeface="Arial"/>
              </a:rPr>
              <a:t>with</a:t>
            </a:r>
            <a:r>
              <a:rPr sz="1368" spc="-13" dirty="0">
                <a:latin typeface="Arial"/>
                <a:cs typeface="Arial"/>
              </a:rPr>
              <a:t> </a:t>
            </a:r>
            <a:r>
              <a:rPr sz="1368" dirty="0">
                <a:solidFill>
                  <a:srgbClr val="B51700"/>
                </a:solidFill>
                <a:latin typeface="Arial"/>
                <a:cs typeface="Arial"/>
              </a:rPr>
              <a:t>doctor’s</a:t>
            </a:r>
            <a:endParaRPr sz="1368">
              <a:latin typeface="Arial"/>
              <a:cs typeface="Arial"/>
            </a:endParaRPr>
          </a:p>
          <a:p>
            <a:pPr marL="6679062" algn="ctr">
              <a:lnSpc>
                <a:spcPts val="1853"/>
              </a:lnSpc>
              <a:spcBef>
                <a:spcPts val="88"/>
              </a:spcBef>
            </a:pPr>
            <a:r>
              <a:rPr sz="1368" spc="18" dirty="0">
                <a:solidFill>
                  <a:srgbClr val="B51700"/>
                </a:solidFill>
                <a:latin typeface="Arial"/>
                <a:cs typeface="Arial"/>
              </a:rPr>
              <a:t>knowledge</a:t>
            </a:r>
            <a:r>
              <a:rPr sz="1368" spc="-3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368" spc="22" dirty="0">
                <a:solidFill>
                  <a:srgbClr val="B51700"/>
                </a:solidFill>
                <a:latin typeface="Arial"/>
                <a:cs typeface="Arial"/>
              </a:rPr>
              <a:t>for</a:t>
            </a:r>
            <a:r>
              <a:rPr sz="1368" spc="-3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368" spc="-53" dirty="0">
                <a:solidFill>
                  <a:srgbClr val="B51700"/>
                </a:solidFill>
                <a:latin typeface="Arial"/>
                <a:cs typeface="Arial"/>
              </a:rPr>
              <a:t>classes </a:t>
            </a:r>
            <a:r>
              <a:rPr sz="1368" spc="-31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368" spc="-4" dirty="0">
                <a:solidFill>
                  <a:srgbClr val="B51700"/>
                </a:solidFill>
                <a:latin typeface="Arial"/>
                <a:cs typeface="Arial"/>
              </a:rPr>
              <a:t>when </a:t>
            </a:r>
            <a:r>
              <a:rPr sz="1368" spc="31" dirty="0">
                <a:solidFill>
                  <a:srgbClr val="B51700"/>
                </a:solidFill>
                <a:latin typeface="Arial"/>
                <a:cs typeface="Arial"/>
              </a:rPr>
              <a:t>model </a:t>
            </a:r>
            <a:r>
              <a:rPr sz="1368" spc="-40" dirty="0">
                <a:solidFill>
                  <a:srgbClr val="B51700"/>
                </a:solidFill>
                <a:latin typeface="Arial"/>
                <a:cs typeface="Arial"/>
              </a:rPr>
              <a:t>is </a:t>
            </a:r>
            <a:r>
              <a:rPr sz="1368" spc="-49" dirty="0">
                <a:solidFill>
                  <a:srgbClr val="B51700"/>
                </a:solidFill>
                <a:latin typeface="Arial"/>
                <a:cs typeface="Arial"/>
              </a:rPr>
              <a:t>less  </a:t>
            </a:r>
            <a:r>
              <a:rPr sz="1368" spc="-13" dirty="0">
                <a:solidFill>
                  <a:srgbClr val="B51700"/>
                </a:solidFill>
                <a:latin typeface="Arial"/>
                <a:cs typeface="Arial"/>
              </a:rPr>
              <a:t>accurate</a:t>
            </a:r>
            <a:endParaRPr sz="1368">
              <a:latin typeface="Arial"/>
              <a:cs typeface="Arial"/>
            </a:endParaRPr>
          </a:p>
          <a:p>
            <a:pPr marL="4639483">
              <a:lnSpc>
                <a:spcPts val="918"/>
              </a:lnSpc>
              <a:tabLst>
                <a:tab pos="5681125" algn="l"/>
              </a:tabLst>
            </a:pPr>
            <a:r>
              <a:rPr sz="1147" b="1" spc="31" dirty="0">
                <a:solidFill>
                  <a:srgbClr val="017100"/>
                </a:solidFill>
                <a:latin typeface="Arial"/>
                <a:cs typeface="Arial"/>
              </a:rPr>
              <a:t>MA	</a:t>
            </a:r>
            <a:r>
              <a:rPr sz="1147" b="1" spc="31" dirty="0">
                <a:solidFill>
                  <a:srgbClr val="B51700"/>
                </a:solidFill>
                <a:latin typeface="Arial"/>
                <a:cs typeface="Arial"/>
              </a:rPr>
              <a:t>HMA</a:t>
            </a:r>
            <a:endParaRPr sz="114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24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147">
              <a:latin typeface="Times New Roman"/>
              <a:cs typeface="Times New Roman"/>
            </a:endParaRPr>
          </a:p>
          <a:p>
            <a:pPr marL="571530"/>
            <a:r>
              <a:rPr sz="1059" spc="-13" dirty="0">
                <a:solidFill>
                  <a:srgbClr val="38761D"/>
                </a:solidFill>
                <a:latin typeface="Trebuchet MS"/>
                <a:cs typeface="Trebuchet MS"/>
              </a:rPr>
              <a:t>Green:</a:t>
            </a:r>
            <a:r>
              <a:rPr sz="1059" spc="-53" dirty="0">
                <a:solidFill>
                  <a:srgbClr val="38761D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domain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expert’s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34A853"/>
                </a:solidFill>
                <a:latin typeface="Arial"/>
                <a:cs typeface="Arial"/>
              </a:rPr>
              <a:t>label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34A853"/>
                </a:solidFill>
                <a:latin typeface="Arial"/>
                <a:cs typeface="Arial"/>
              </a:rPr>
              <a:t>on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34A853"/>
                </a:solidFill>
                <a:latin typeface="Arial"/>
                <a:cs typeface="Arial"/>
              </a:rPr>
              <a:t>concepts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belong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34A853"/>
                </a:solidFill>
                <a:latin typeface="Arial"/>
                <a:cs typeface="Arial"/>
              </a:rPr>
              <a:t>to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34A853"/>
                </a:solidFill>
                <a:latin typeface="Arial"/>
                <a:cs typeface="Arial"/>
              </a:rPr>
              <a:t>the</a:t>
            </a:r>
            <a:r>
              <a:rPr sz="1059" spc="-26" dirty="0">
                <a:solidFill>
                  <a:srgbClr val="34A853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34A853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  <a:p>
            <a:pPr marL="571530">
              <a:lnSpc>
                <a:spcPts val="1032"/>
              </a:lnSpc>
              <a:spcBef>
                <a:spcPts val="53"/>
              </a:spcBef>
            </a:pPr>
            <a:r>
              <a:rPr sz="1059" spc="-4" dirty="0">
                <a:solidFill>
                  <a:srgbClr val="B51700"/>
                </a:solidFill>
                <a:latin typeface="Trebuchet MS"/>
                <a:cs typeface="Trebuchet MS"/>
              </a:rPr>
              <a:t>Red:</a:t>
            </a:r>
            <a:r>
              <a:rPr sz="1059" spc="-49" dirty="0">
                <a:solidFill>
                  <a:srgbClr val="B51700"/>
                </a:solidFill>
                <a:latin typeface="Trebuchet MS"/>
                <a:cs typeface="Trebuchet MS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domain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expert’s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3" dirty="0">
                <a:solidFill>
                  <a:srgbClr val="B51700"/>
                </a:solidFill>
                <a:latin typeface="Arial"/>
                <a:cs typeface="Arial"/>
              </a:rPr>
              <a:t>label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2" dirty="0">
                <a:solidFill>
                  <a:srgbClr val="B51700"/>
                </a:solidFill>
                <a:latin typeface="Arial"/>
                <a:cs typeface="Arial"/>
              </a:rPr>
              <a:t>on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26" dirty="0">
                <a:solidFill>
                  <a:srgbClr val="B51700"/>
                </a:solidFill>
                <a:latin typeface="Arial"/>
                <a:cs typeface="Arial"/>
              </a:rPr>
              <a:t>concepts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does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not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belong</a:t>
            </a:r>
            <a:r>
              <a:rPr sz="1059" spc="-22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35" dirty="0">
                <a:solidFill>
                  <a:srgbClr val="B51700"/>
                </a:solidFill>
                <a:latin typeface="Arial"/>
                <a:cs typeface="Arial"/>
              </a:rPr>
              <a:t>to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spc="18" dirty="0">
                <a:solidFill>
                  <a:srgbClr val="B51700"/>
                </a:solidFill>
                <a:latin typeface="Arial"/>
                <a:cs typeface="Arial"/>
              </a:rPr>
              <a:t>the</a:t>
            </a:r>
            <a:r>
              <a:rPr sz="1059" spc="-26" dirty="0">
                <a:solidFill>
                  <a:srgbClr val="B517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B51700"/>
                </a:solidFill>
                <a:latin typeface="Arial"/>
                <a:cs typeface="Arial"/>
              </a:rPr>
              <a:t>level</a:t>
            </a:r>
            <a:endParaRPr sz="1059">
              <a:latin typeface="Arial"/>
              <a:cs typeface="Arial"/>
            </a:endParaRPr>
          </a:p>
          <a:p>
            <a:pPr marR="77325" algn="ctr">
              <a:lnSpc>
                <a:spcPts val="1032"/>
              </a:lnSpc>
            </a:pPr>
            <a:r>
              <a:rPr sz="1059" spc="18" dirty="0">
                <a:latin typeface="Arial"/>
                <a:cs typeface="Arial"/>
              </a:rPr>
              <a:t>84</a:t>
            </a:r>
            <a:endParaRPr sz="1059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58471" y="100853"/>
            <a:ext cx="8875059" cy="6656294"/>
          </a:xfrm>
          <a:custGeom>
            <a:avLst/>
            <a:gdLst/>
            <a:ahLst/>
            <a:cxnLst/>
            <a:rect l="l" t="t" r="r" b="b"/>
            <a:pathLst>
              <a:path w="10058400" h="7543800">
                <a:moveTo>
                  <a:pt x="0" y="0"/>
                </a:moveTo>
                <a:lnTo>
                  <a:pt x="0" y="7543800"/>
                </a:lnTo>
                <a:lnTo>
                  <a:pt x="10058400" y="7543800"/>
                </a:lnTo>
                <a:lnTo>
                  <a:pt x="10058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6D5D5">
              <a:alpha val="68029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391075" y="2548449"/>
            <a:ext cx="5519457" cy="2279837"/>
          </a:xfrm>
          <a:custGeom>
            <a:avLst/>
            <a:gdLst/>
            <a:ahLst/>
            <a:cxnLst/>
            <a:rect l="l" t="t" r="r" b="b"/>
            <a:pathLst>
              <a:path w="6255384" h="2583815">
                <a:moveTo>
                  <a:pt x="0" y="0"/>
                </a:moveTo>
                <a:lnTo>
                  <a:pt x="6254860" y="0"/>
                </a:lnTo>
                <a:lnTo>
                  <a:pt x="6254860" y="2583359"/>
                </a:lnTo>
                <a:lnTo>
                  <a:pt x="0" y="2583359"/>
                </a:lnTo>
                <a:lnTo>
                  <a:pt x="0" y="0"/>
                </a:lnTo>
                <a:close/>
              </a:path>
            </a:pathLst>
          </a:custGeom>
          <a:solidFill>
            <a:srgbClr val="D6D5D5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3507442" y="2507018"/>
            <a:ext cx="5285254" cy="2242356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4483" algn="ctr">
              <a:spcBef>
                <a:spcPts val="596"/>
              </a:spcBef>
            </a:pPr>
            <a:r>
              <a:rPr sz="2515" spc="13" dirty="0">
                <a:latin typeface="Arial"/>
                <a:cs typeface="Arial"/>
              </a:rPr>
              <a:t>Goal </a:t>
            </a:r>
            <a:r>
              <a:rPr sz="2515" spc="71" dirty="0">
                <a:latin typeface="Arial"/>
                <a:cs typeface="Arial"/>
              </a:rPr>
              <a:t>of</a:t>
            </a:r>
            <a:r>
              <a:rPr sz="2515" spc="-18" dirty="0">
                <a:latin typeface="Arial"/>
                <a:cs typeface="Arial"/>
              </a:rPr>
              <a:t> </a:t>
            </a:r>
            <a:r>
              <a:rPr sz="2515" spc="40" dirty="0">
                <a:latin typeface="Arial"/>
                <a:cs typeface="Arial"/>
              </a:rPr>
              <a:t>interpretability:</a:t>
            </a:r>
            <a:endParaRPr sz="2515">
              <a:latin typeface="Arial"/>
              <a:cs typeface="Arial"/>
            </a:endParaRPr>
          </a:p>
          <a:p>
            <a:pPr algn="ctr">
              <a:spcBef>
                <a:spcPts val="512"/>
              </a:spcBef>
            </a:pPr>
            <a:r>
              <a:rPr sz="2515" spc="-137" dirty="0">
                <a:latin typeface="Arial"/>
                <a:cs typeface="Arial"/>
              </a:rPr>
              <a:t>To </a:t>
            </a:r>
            <a:r>
              <a:rPr sz="2515" spc="-57" dirty="0">
                <a:latin typeface="Arial"/>
                <a:cs typeface="Arial"/>
              </a:rPr>
              <a:t>use </a:t>
            </a:r>
            <a:r>
              <a:rPr sz="2515" spc="-4" dirty="0">
                <a:latin typeface="Arial"/>
                <a:cs typeface="Arial"/>
              </a:rPr>
              <a:t>machine </a:t>
            </a:r>
            <a:r>
              <a:rPr sz="2515" spc="26" dirty="0">
                <a:latin typeface="Arial"/>
                <a:cs typeface="Arial"/>
              </a:rPr>
              <a:t>learning</a:t>
            </a:r>
            <a:r>
              <a:rPr sz="2515" spc="168" dirty="0">
                <a:latin typeface="Arial"/>
                <a:cs typeface="Arial"/>
              </a:rPr>
              <a:t> </a:t>
            </a:r>
            <a:r>
              <a:rPr sz="2515" b="1" spc="-66" dirty="0">
                <a:latin typeface="Arial"/>
                <a:cs typeface="Arial"/>
              </a:rPr>
              <a:t>responsibly</a:t>
            </a:r>
            <a:endParaRPr sz="2515">
              <a:latin typeface="Arial"/>
              <a:cs typeface="Arial"/>
            </a:endParaRPr>
          </a:p>
          <a:p>
            <a:pPr marL="11206" algn="ctr">
              <a:spcBef>
                <a:spcPts val="424"/>
              </a:spcBef>
            </a:pPr>
            <a:r>
              <a:rPr sz="2515" spc="4" dirty="0">
                <a:latin typeface="Arial"/>
                <a:cs typeface="Arial"/>
              </a:rPr>
              <a:t>we </a:t>
            </a:r>
            <a:r>
              <a:rPr sz="2515" spc="40" dirty="0">
                <a:latin typeface="Arial"/>
                <a:cs typeface="Arial"/>
              </a:rPr>
              <a:t>need </a:t>
            </a:r>
            <a:r>
              <a:rPr sz="2515" spc="119" dirty="0">
                <a:latin typeface="Arial"/>
                <a:cs typeface="Arial"/>
              </a:rPr>
              <a:t>to </a:t>
            </a:r>
            <a:r>
              <a:rPr sz="2515" spc="-35" dirty="0">
                <a:latin typeface="Arial"/>
                <a:cs typeface="Arial"/>
              </a:rPr>
              <a:t>ensure</a:t>
            </a:r>
            <a:r>
              <a:rPr sz="2515" spc="-185" dirty="0">
                <a:latin typeface="Arial"/>
                <a:cs typeface="Arial"/>
              </a:rPr>
              <a:t> </a:t>
            </a:r>
            <a:r>
              <a:rPr sz="2515" spc="49" dirty="0">
                <a:latin typeface="Arial"/>
                <a:cs typeface="Arial"/>
              </a:rPr>
              <a:t>that</a:t>
            </a:r>
            <a:endParaRPr sz="2515">
              <a:latin typeface="Arial"/>
              <a:cs typeface="Arial"/>
            </a:endParaRPr>
          </a:p>
          <a:p>
            <a:pPr marL="1274737" indent="-356366">
              <a:spcBef>
                <a:spcPts val="512"/>
              </a:spcBef>
              <a:buAutoNum type="arabicPeriod"/>
              <a:tabLst>
                <a:tab pos="1275297" algn="l"/>
              </a:tabLst>
            </a:pPr>
            <a:r>
              <a:rPr sz="2515" spc="31" dirty="0">
                <a:latin typeface="Arial"/>
                <a:cs typeface="Arial"/>
              </a:rPr>
              <a:t>our </a:t>
            </a:r>
            <a:r>
              <a:rPr sz="2515" b="1" spc="-84" dirty="0">
                <a:latin typeface="Arial"/>
                <a:cs typeface="Arial"/>
              </a:rPr>
              <a:t>values </a:t>
            </a:r>
            <a:r>
              <a:rPr sz="2515" spc="-44" dirty="0">
                <a:latin typeface="Arial"/>
                <a:cs typeface="Arial"/>
              </a:rPr>
              <a:t>are</a:t>
            </a:r>
            <a:r>
              <a:rPr sz="2515" spc="44" dirty="0">
                <a:latin typeface="Arial"/>
                <a:cs typeface="Arial"/>
              </a:rPr>
              <a:t> </a:t>
            </a:r>
            <a:r>
              <a:rPr sz="2515" spc="40" dirty="0">
                <a:latin typeface="Arial"/>
                <a:cs typeface="Arial"/>
              </a:rPr>
              <a:t>aligned</a:t>
            </a:r>
            <a:endParaRPr sz="2515">
              <a:latin typeface="Arial"/>
              <a:cs typeface="Arial"/>
            </a:endParaRPr>
          </a:p>
          <a:p>
            <a:pPr marL="871864" indent="-356366">
              <a:spcBef>
                <a:spcPts val="424"/>
              </a:spcBef>
              <a:buAutoNum type="arabicPeriod"/>
              <a:tabLst>
                <a:tab pos="872424" algn="l"/>
              </a:tabLst>
            </a:pPr>
            <a:r>
              <a:rPr sz="2515" spc="31" dirty="0">
                <a:solidFill>
                  <a:srgbClr val="017100"/>
                </a:solidFill>
                <a:latin typeface="Arial"/>
                <a:cs typeface="Arial"/>
              </a:rPr>
              <a:t>our </a:t>
            </a:r>
            <a:r>
              <a:rPr sz="2515" b="1" spc="9" dirty="0">
                <a:solidFill>
                  <a:srgbClr val="017100"/>
                </a:solidFill>
                <a:latin typeface="Arial"/>
                <a:cs typeface="Arial"/>
              </a:rPr>
              <a:t>knowledge </a:t>
            </a:r>
            <a:r>
              <a:rPr sz="2515" spc="-71" dirty="0">
                <a:solidFill>
                  <a:srgbClr val="017100"/>
                </a:solidFill>
                <a:latin typeface="Arial"/>
                <a:cs typeface="Arial"/>
              </a:rPr>
              <a:t>is</a:t>
            </a:r>
            <a:r>
              <a:rPr sz="2515" dirty="0">
                <a:solidFill>
                  <a:srgbClr val="017100"/>
                </a:solidFill>
                <a:latin typeface="Arial"/>
                <a:cs typeface="Arial"/>
              </a:rPr>
              <a:t> </a:t>
            </a:r>
            <a:r>
              <a:rPr sz="2515" spc="31" dirty="0">
                <a:solidFill>
                  <a:srgbClr val="017100"/>
                </a:solidFill>
                <a:latin typeface="Arial"/>
                <a:cs typeface="Arial"/>
              </a:rPr>
              <a:t>reflected</a:t>
            </a:r>
            <a:endParaRPr sz="251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396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5912" y="259705"/>
            <a:ext cx="1864659" cy="514892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97"/>
              </a:spcBef>
            </a:pPr>
            <a:r>
              <a:rPr sz="3265" spc="-49" dirty="0"/>
              <a:t>Summary:</a:t>
            </a:r>
            <a:endParaRPr sz="3265"/>
          </a:p>
        </p:txBody>
      </p:sp>
      <p:sp>
        <p:nvSpPr>
          <p:cNvPr id="3" name="object 3"/>
          <p:cNvSpPr txBox="1"/>
          <p:nvPr/>
        </p:nvSpPr>
        <p:spPr>
          <a:xfrm>
            <a:off x="6006353" y="6450385"/>
            <a:ext cx="177053" cy="17826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059" spc="18" dirty="0">
                <a:latin typeface="Arial"/>
                <a:cs typeface="Arial"/>
              </a:rPr>
              <a:t>85</a:t>
            </a:r>
            <a:endParaRPr sz="1059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2751" y="2568948"/>
            <a:ext cx="3375772" cy="346864"/>
          </a:xfrm>
          <a:prstGeom prst="rect">
            <a:avLst/>
          </a:prstGeom>
          <a:solidFill>
            <a:srgbClr val="61D836"/>
          </a:solidFill>
        </p:spPr>
        <p:txBody>
          <a:bodyPr vert="horz" wrap="square" lIns="0" tIns="14007" rIns="0" bIns="0" rtlCol="0">
            <a:spAutoFit/>
          </a:bodyPr>
          <a:lstStyle/>
          <a:p>
            <a:pPr>
              <a:spcBef>
                <a:spcPts val="110"/>
              </a:spcBef>
            </a:pPr>
            <a:r>
              <a:rPr sz="2162" b="1" spc="-40" dirty="0">
                <a:latin typeface="Arial"/>
                <a:cs typeface="Arial"/>
              </a:rPr>
              <a:t>stripes </a:t>
            </a:r>
            <a:r>
              <a:rPr sz="2162" spc="44" dirty="0">
                <a:latin typeface="Arial"/>
                <a:cs typeface="Arial"/>
              </a:rPr>
              <a:t>concept </a:t>
            </a:r>
            <a:r>
              <a:rPr sz="2162" spc="-40" dirty="0">
                <a:latin typeface="Arial"/>
                <a:cs typeface="Arial"/>
              </a:rPr>
              <a:t>(score:</a:t>
            </a:r>
            <a:r>
              <a:rPr sz="2162" spc="-22" dirty="0">
                <a:latin typeface="Arial"/>
                <a:cs typeface="Arial"/>
              </a:rPr>
              <a:t> </a:t>
            </a:r>
            <a:r>
              <a:rPr sz="2162" spc="-31" dirty="0">
                <a:latin typeface="Arial"/>
                <a:cs typeface="Arial"/>
              </a:rPr>
              <a:t>0.9)</a:t>
            </a:r>
            <a:endParaRPr sz="2162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9971" y="2949948"/>
            <a:ext cx="3566272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-71" dirty="0">
                <a:latin typeface="Arial"/>
                <a:cs typeface="Arial"/>
              </a:rPr>
              <a:t>was </a:t>
            </a:r>
            <a:r>
              <a:rPr sz="2162" spc="57" dirty="0">
                <a:latin typeface="Arial"/>
                <a:cs typeface="Arial"/>
              </a:rPr>
              <a:t>important </a:t>
            </a:r>
            <a:r>
              <a:rPr sz="2162" spc="106" dirty="0">
                <a:latin typeface="Arial"/>
                <a:cs typeface="Arial"/>
              </a:rPr>
              <a:t>to </a:t>
            </a:r>
            <a:r>
              <a:rPr sz="2162" b="1" spc="9" dirty="0">
                <a:latin typeface="Arial"/>
                <a:cs typeface="Arial"/>
              </a:rPr>
              <a:t>zebra</a:t>
            </a:r>
            <a:r>
              <a:rPr sz="2162" b="1" spc="-106" dirty="0">
                <a:latin typeface="Arial"/>
                <a:cs typeface="Arial"/>
              </a:rPr>
              <a:t> </a:t>
            </a:r>
            <a:r>
              <a:rPr sz="2162" spc="-75" dirty="0">
                <a:latin typeface="Arial"/>
                <a:cs typeface="Arial"/>
              </a:rPr>
              <a:t>class</a:t>
            </a:r>
            <a:endParaRPr sz="216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9971" y="3330948"/>
            <a:ext cx="2963956" cy="346864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2162" spc="44" dirty="0">
                <a:latin typeface="Arial"/>
                <a:cs typeface="Arial"/>
              </a:rPr>
              <a:t>for </a:t>
            </a:r>
            <a:r>
              <a:rPr sz="2162" spc="4" dirty="0">
                <a:latin typeface="Arial"/>
                <a:cs typeface="Arial"/>
              </a:rPr>
              <a:t>this </a:t>
            </a:r>
            <a:r>
              <a:rPr sz="2162" spc="35" dirty="0">
                <a:latin typeface="Arial"/>
                <a:cs typeface="Arial"/>
              </a:rPr>
              <a:t>trained</a:t>
            </a:r>
            <a:r>
              <a:rPr sz="2162" spc="-62" dirty="0">
                <a:latin typeface="Arial"/>
                <a:cs typeface="Arial"/>
              </a:rPr>
              <a:t> </a:t>
            </a:r>
            <a:r>
              <a:rPr sz="2162" spc="26" dirty="0">
                <a:latin typeface="Arial"/>
                <a:cs typeface="Arial"/>
              </a:rPr>
              <a:t>network.</a:t>
            </a:r>
            <a:endParaRPr sz="216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5864" y="1984596"/>
            <a:ext cx="1709199" cy="460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171484" y="3362989"/>
            <a:ext cx="792309" cy="61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2893943" y="4478120"/>
            <a:ext cx="2525185" cy="1654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5835279" y="4403842"/>
            <a:ext cx="4221233" cy="1784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949708" y="5846145"/>
            <a:ext cx="352425" cy="228599"/>
          </a:xfrm>
          <a:custGeom>
            <a:avLst/>
            <a:gdLst/>
            <a:ahLst/>
            <a:cxnLst/>
            <a:rect l="l" t="t" r="r" b="b"/>
            <a:pathLst>
              <a:path w="399415" h="259079">
                <a:moveTo>
                  <a:pt x="0" y="0"/>
                </a:moveTo>
                <a:lnTo>
                  <a:pt x="398861" y="0"/>
                </a:lnTo>
                <a:lnTo>
                  <a:pt x="398861" y="258697"/>
                </a:lnTo>
                <a:lnTo>
                  <a:pt x="0" y="258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8370602" y="5846145"/>
            <a:ext cx="599515" cy="228599"/>
          </a:xfrm>
          <a:custGeom>
            <a:avLst/>
            <a:gdLst/>
            <a:ahLst/>
            <a:cxnLst/>
            <a:rect l="l" t="t" r="r" b="b"/>
            <a:pathLst>
              <a:path w="679450" h="259079">
                <a:moveTo>
                  <a:pt x="0" y="0"/>
                </a:moveTo>
                <a:lnTo>
                  <a:pt x="679020" y="0"/>
                </a:lnTo>
                <a:lnTo>
                  <a:pt x="679020" y="258697"/>
                </a:lnTo>
                <a:lnTo>
                  <a:pt x="0" y="2586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7978589" y="5865142"/>
            <a:ext cx="95194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36492" algn="l"/>
              </a:tabLst>
            </a:pPr>
            <a:r>
              <a:rPr sz="1015" b="1" spc="4" dirty="0">
                <a:solidFill>
                  <a:srgbClr val="017100"/>
                </a:solidFill>
                <a:latin typeface="Arial"/>
                <a:cs typeface="Arial"/>
              </a:rPr>
              <a:t>PRP	</a:t>
            </a:r>
            <a:r>
              <a:rPr sz="1015" b="1" spc="18" dirty="0">
                <a:solidFill>
                  <a:srgbClr val="017100"/>
                </a:solidFill>
                <a:latin typeface="Arial"/>
                <a:cs typeface="Arial"/>
              </a:rPr>
              <a:t>PRH/VH</a:t>
            </a:r>
            <a:endParaRPr sz="1015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28351" y="5846145"/>
            <a:ext cx="480732" cy="228599"/>
          </a:xfrm>
          <a:custGeom>
            <a:avLst/>
            <a:gdLst/>
            <a:ahLst/>
            <a:cxnLst/>
            <a:rect l="l" t="t" r="r" b="b"/>
            <a:pathLst>
              <a:path w="544829" h="259079">
                <a:moveTo>
                  <a:pt x="0" y="0"/>
                </a:moveTo>
                <a:lnTo>
                  <a:pt x="544804" y="0"/>
                </a:lnTo>
                <a:lnTo>
                  <a:pt x="544804" y="258697"/>
                </a:lnTo>
                <a:lnTo>
                  <a:pt x="0" y="2586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9065559" y="5865142"/>
            <a:ext cx="828675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615796" algn="l"/>
              </a:tabLst>
            </a:pPr>
            <a:r>
              <a:rPr sz="1015" b="1" spc="13" dirty="0">
                <a:solidFill>
                  <a:srgbClr val="017100"/>
                </a:solidFill>
                <a:latin typeface="Arial"/>
                <a:cs typeface="Arial"/>
              </a:rPr>
              <a:t>NV/FP	</a:t>
            </a:r>
            <a:r>
              <a:rPr sz="1015" b="1" spc="-22" dirty="0">
                <a:solidFill>
                  <a:srgbClr val="B51700"/>
                </a:solidFill>
                <a:latin typeface="Arial"/>
                <a:cs typeface="Arial"/>
              </a:rPr>
              <a:t>VB</a:t>
            </a:r>
            <a:endParaRPr sz="101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30706" y="6235373"/>
            <a:ext cx="1062878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spc="9" dirty="0">
                <a:latin typeface="Arial"/>
                <a:cs typeface="Arial"/>
              </a:rPr>
              <a:t>Our</a:t>
            </a:r>
            <a:r>
              <a:rPr sz="1632" b="1" spc="-13" dirty="0">
                <a:latin typeface="Arial"/>
                <a:cs typeface="Arial"/>
              </a:rPr>
              <a:t> </a:t>
            </a:r>
            <a:r>
              <a:rPr sz="1632" b="1" spc="-57" dirty="0">
                <a:latin typeface="Arial"/>
                <a:cs typeface="Arial"/>
              </a:rPr>
              <a:t>values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9206" y="6235373"/>
            <a:ext cx="1536326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b="1" spc="9" dirty="0">
                <a:latin typeface="Arial"/>
                <a:cs typeface="Arial"/>
              </a:rPr>
              <a:t>Our</a:t>
            </a:r>
            <a:r>
              <a:rPr sz="1632" b="1" spc="-22" dirty="0">
                <a:latin typeface="Arial"/>
                <a:cs typeface="Arial"/>
              </a:rPr>
              <a:t> </a:t>
            </a:r>
            <a:r>
              <a:rPr sz="1632" b="1" spc="4" dirty="0">
                <a:latin typeface="Arial"/>
                <a:cs typeface="Arial"/>
              </a:rPr>
              <a:t>knowledge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37092" y="1811407"/>
            <a:ext cx="2724387" cy="1968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6663092" y="1820075"/>
            <a:ext cx="2672603" cy="1917326"/>
          </a:xfrm>
          <a:custGeom>
            <a:avLst/>
            <a:gdLst/>
            <a:ahLst/>
            <a:cxnLst/>
            <a:rect l="l" t="t" r="r" b="b"/>
            <a:pathLst>
              <a:path w="3028950" h="2172970">
                <a:moveTo>
                  <a:pt x="3028703" y="2110825"/>
                </a:moveTo>
                <a:lnTo>
                  <a:pt x="3028703" y="61669"/>
                </a:lnTo>
                <a:lnTo>
                  <a:pt x="3023857" y="37665"/>
                </a:lnTo>
                <a:lnTo>
                  <a:pt x="3010640" y="18062"/>
                </a:lnTo>
                <a:lnTo>
                  <a:pt x="2991038" y="4846"/>
                </a:lnTo>
                <a:lnTo>
                  <a:pt x="2967033" y="0"/>
                </a:lnTo>
                <a:lnTo>
                  <a:pt x="61671" y="0"/>
                </a:lnTo>
                <a:lnTo>
                  <a:pt x="37665" y="4846"/>
                </a:lnTo>
                <a:lnTo>
                  <a:pt x="18063" y="18062"/>
                </a:lnTo>
                <a:lnTo>
                  <a:pt x="4846" y="37665"/>
                </a:lnTo>
                <a:lnTo>
                  <a:pt x="0" y="61669"/>
                </a:lnTo>
                <a:lnTo>
                  <a:pt x="0" y="2110825"/>
                </a:lnTo>
                <a:lnTo>
                  <a:pt x="4846" y="2134830"/>
                </a:lnTo>
                <a:lnTo>
                  <a:pt x="18063" y="2154432"/>
                </a:lnTo>
                <a:lnTo>
                  <a:pt x="37665" y="2167648"/>
                </a:lnTo>
                <a:lnTo>
                  <a:pt x="61671" y="2172495"/>
                </a:lnTo>
                <a:lnTo>
                  <a:pt x="2967033" y="2172495"/>
                </a:lnTo>
                <a:lnTo>
                  <a:pt x="2991038" y="2167648"/>
                </a:lnTo>
                <a:lnTo>
                  <a:pt x="3010640" y="2154432"/>
                </a:lnTo>
                <a:lnTo>
                  <a:pt x="3023857" y="2134830"/>
                </a:lnTo>
                <a:lnTo>
                  <a:pt x="3028703" y="211082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6712324" y="2202604"/>
            <a:ext cx="2563346" cy="109900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616356">
              <a:lnSpc>
                <a:spcPct val="114300"/>
              </a:lnSpc>
              <a:spcBef>
                <a:spcPts val="79"/>
              </a:spcBef>
            </a:pPr>
            <a:r>
              <a:rPr sz="1544" spc="-40" dirty="0">
                <a:latin typeface="Arial"/>
                <a:cs typeface="Arial"/>
              </a:rPr>
              <a:t>TCAV </a:t>
            </a:r>
            <a:r>
              <a:rPr sz="1544" spc="22" dirty="0">
                <a:latin typeface="Arial"/>
                <a:cs typeface="Arial"/>
              </a:rPr>
              <a:t>provides  </a:t>
            </a:r>
            <a:r>
              <a:rPr sz="1544" b="1" spc="13" dirty="0">
                <a:latin typeface="Arial"/>
                <a:cs typeface="Arial"/>
              </a:rPr>
              <a:t>quantitative </a:t>
            </a:r>
            <a:r>
              <a:rPr sz="1544" b="1" dirty="0">
                <a:latin typeface="Arial"/>
                <a:cs typeface="Arial"/>
              </a:rPr>
              <a:t>importance </a:t>
            </a:r>
            <a:r>
              <a:rPr sz="1544" spc="53" dirty="0">
                <a:latin typeface="Arial"/>
                <a:cs typeface="Arial"/>
              </a:rPr>
              <a:t>of  </a:t>
            </a:r>
            <a:r>
              <a:rPr sz="1544" spc="-44" dirty="0">
                <a:latin typeface="Arial"/>
                <a:cs typeface="Arial"/>
              </a:rPr>
              <a:t>a </a:t>
            </a:r>
            <a:r>
              <a:rPr sz="1544" spc="35" dirty="0">
                <a:latin typeface="Arial"/>
                <a:cs typeface="Arial"/>
              </a:rPr>
              <a:t>concept </a:t>
            </a:r>
            <a:r>
              <a:rPr sz="1544" b="1" spc="4" dirty="0">
                <a:latin typeface="Arial"/>
                <a:cs typeface="Arial"/>
              </a:rPr>
              <a:t>if </a:t>
            </a:r>
            <a:r>
              <a:rPr sz="1544" b="1" spc="-4" dirty="0">
                <a:latin typeface="Arial"/>
                <a:cs typeface="Arial"/>
              </a:rPr>
              <a:t>and </a:t>
            </a:r>
            <a:r>
              <a:rPr sz="1544" b="1" spc="-26" dirty="0">
                <a:latin typeface="Arial"/>
                <a:cs typeface="Arial"/>
              </a:rPr>
              <a:t>only </a:t>
            </a:r>
            <a:r>
              <a:rPr sz="1544" b="1" spc="4" dirty="0">
                <a:latin typeface="Arial"/>
                <a:cs typeface="Arial"/>
              </a:rPr>
              <a:t>if</a:t>
            </a:r>
            <a:r>
              <a:rPr sz="1544" b="1" spc="115" dirty="0">
                <a:latin typeface="Arial"/>
                <a:cs typeface="Arial"/>
              </a:rPr>
              <a:t> </a:t>
            </a:r>
            <a:r>
              <a:rPr sz="1544" spc="18" dirty="0">
                <a:latin typeface="Arial"/>
                <a:cs typeface="Arial"/>
              </a:rPr>
              <a:t>your</a:t>
            </a:r>
            <a:endParaRPr sz="1544">
              <a:latin typeface="Arial"/>
              <a:cs typeface="Arial"/>
            </a:endParaRPr>
          </a:p>
          <a:p>
            <a:pPr marL="168097">
              <a:spcBef>
                <a:spcPts val="265"/>
              </a:spcBef>
            </a:pPr>
            <a:r>
              <a:rPr sz="1544" spc="26" dirty="0">
                <a:latin typeface="Arial"/>
                <a:cs typeface="Arial"/>
              </a:rPr>
              <a:t>network </a:t>
            </a:r>
            <a:r>
              <a:rPr sz="1544" spc="22" dirty="0">
                <a:latin typeface="Arial"/>
                <a:cs typeface="Arial"/>
              </a:rPr>
              <a:t>learned </a:t>
            </a:r>
            <a:r>
              <a:rPr sz="1544" spc="44" dirty="0">
                <a:latin typeface="Arial"/>
                <a:cs typeface="Arial"/>
              </a:rPr>
              <a:t>about</a:t>
            </a:r>
            <a:r>
              <a:rPr sz="1544" spc="-62" dirty="0">
                <a:latin typeface="Arial"/>
                <a:cs typeface="Arial"/>
              </a:rPr>
              <a:t> </a:t>
            </a:r>
            <a:r>
              <a:rPr sz="1544" spc="44" dirty="0">
                <a:latin typeface="Arial"/>
                <a:cs typeface="Arial"/>
              </a:rPr>
              <a:t>it.</a:t>
            </a:r>
            <a:endParaRPr sz="1544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9618" y="585787"/>
            <a:ext cx="7532034" cy="1012065"/>
          </a:xfrm>
          <a:prstGeom prst="rect">
            <a:avLst/>
          </a:prstGeom>
        </p:spPr>
        <p:txBody>
          <a:bodyPr vert="horz" wrap="square" lIns="0" tIns="254374" rIns="0" bIns="0" rtlCol="0">
            <a:spAutoFit/>
          </a:bodyPr>
          <a:lstStyle/>
          <a:p>
            <a:pPr marL="33619">
              <a:spcBef>
                <a:spcPts val="2003"/>
              </a:spcBef>
              <a:tabLst>
                <a:tab pos="4185620" algn="l"/>
              </a:tabLst>
            </a:pPr>
            <a:r>
              <a:rPr sz="3265" spc="-44" dirty="0">
                <a:latin typeface="Arial"/>
                <a:cs typeface="Arial"/>
              </a:rPr>
              <a:t>Testing</a:t>
            </a:r>
            <a:r>
              <a:rPr sz="3265" spc="13" dirty="0">
                <a:latin typeface="Arial"/>
                <a:cs typeface="Arial"/>
              </a:rPr>
              <a:t> </a:t>
            </a:r>
            <a:r>
              <a:rPr sz="3265" spc="62" dirty="0">
                <a:latin typeface="Arial"/>
                <a:cs typeface="Arial"/>
              </a:rPr>
              <a:t>with</a:t>
            </a:r>
            <a:r>
              <a:rPr sz="3265" spc="18" dirty="0">
                <a:latin typeface="Arial"/>
                <a:cs typeface="Arial"/>
              </a:rPr>
              <a:t> </a:t>
            </a:r>
            <a:r>
              <a:rPr sz="3265" spc="53" dirty="0">
                <a:latin typeface="Arial"/>
                <a:cs typeface="Arial"/>
              </a:rPr>
              <a:t>Concept	</a:t>
            </a:r>
            <a:r>
              <a:rPr sz="3265" spc="44" dirty="0">
                <a:latin typeface="Arial"/>
                <a:cs typeface="Arial"/>
              </a:rPr>
              <a:t>Activation</a:t>
            </a:r>
            <a:r>
              <a:rPr sz="3265" spc="-57" dirty="0">
                <a:latin typeface="Arial"/>
                <a:cs typeface="Arial"/>
              </a:rPr>
              <a:t> </a:t>
            </a:r>
            <a:r>
              <a:rPr sz="3265" spc="-49" dirty="0">
                <a:latin typeface="Arial"/>
                <a:cs typeface="Arial"/>
              </a:rPr>
              <a:t>Vectors</a:t>
            </a:r>
            <a:endParaRPr sz="3265">
              <a:latin typeface="Arial"/>
              <a:cs typeface="Arial"/>
            </a:endParaRPr>
          </a:p>
          <a:p>
            <a:pPr marL="11206">
              <a:spcBef>
                <a:spcPts val="671"/>
              </a:spcBef>
            </a:pPr>
            <a:r>
              <a:rPr sz="1059" spc="13" dirty="0">
                <a:latin typeface="Arial"/>
                <a:cs typeface="Arial"/>
              </a:rPr>
              <a:t>Joint work with </a:t>
            </a:r>
            <a:r>
              <a:rPr sz="1059" spc="9" dirty="0">
                <a:latin typeface="Arial"/>
                <a:cs typeface="Arial"/>
              </a:rPr>
              <a:t>Wattenberg, </a:t>
            </a:r>
            <a:r>
              <a:rPr sz="1059" spc="4" dirty="0">
                <a:latin typeface="Arial"/>
                <a:cs typeface="Arial"/>
              </a:rPr>
              <a:t>Gilmer, </a:t>
            </a:r>
            <a:r>
              <a:rPr sz="1059" spc="13" dirty="0">
                <a:latin typeface="Arial"/>
                <a:cs typeface="Arial"/>
              </a:rPr>
              <a:t>Cai, </a:t>
            </a:r>
            <a:r>
              <a:rPr sz="1059" dirty="0">
                <a:latin typeface="Arial"/>
                <a:cs typeface="Arial"/>
              </a:rPr>
              <a:t>Wexler, </a:t>
            </a:r>
            <a:r>
              <a:rPr sz="1059" spc="9" dirty="0">
                <a:latin typeface="Arial"/>
                <a:cs typeface="Arial"/>
              </a:rPr>
              <a:t>Viegas, </a:t>
            </a:r>
            <a:r>
              <a:rPr sz="1059" spc="13" dirty="0">
                <a:latin typeface="Arial"/>
                <a:cs typeface="Arial"/>
              </a:rPr>
              <a:t>Sayres</a:t>
            </a:r>
            <a:endParaRPr sz="1059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79324" y="6403461"/>
            <a:ext cx="1033743" cy="26304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632" spc="-13" dirty="0">
                <a:latin typeface="Arial"/>
                <a:cs typeface="Arial"/>
              </a:rPr>
              <a:t>ICML</a:t>
            </a:r>
            <a:r>
              <a:rPr sz="1632" spc="-53" dirty="0"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2018</a:t>
            </a:r>
            <a:endParaRPr sz="1632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94647" y="243815"/>
            <a:ext cx="2130799" cy="231447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412" b="1" spc="4" dirty="0">
                <a:solidFill>
                  <a:srgbClr val="0000EE"/>
                </a:solidFill>
                <a:latin typeface="Times New Roman"/>
                <a:cs typeface="Times New Roman"/>
              </a:rPr>
              <a:t>github.com/tensorflow/tcav</a:t>
            </a:r>
            <a:endParaRPr sz="141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2617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6794" y="361993"/>
            <a:ext cx="6124015" cy="850441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119"/>
              </a:spcBef>
            </a:pPr>
            <a:r>
              <a:rPr sz="5427" spc="35" dirty="0"/>
              <a:t>Limitations </a:t>
            </a:r>
            <a:r>
              <a:rPr sz="5427" spc="163" dirty="0"/>
              <a:t>of</a:t>
            </a:r>
            <a:r>
              <a:rPr sz="5427" spc="-62" dirty="0"/>
              <a:t> </a:t>
            </a:r>
            <a:r>
              <a:rPr sz="5427" spc="-172" dirty="0"/>
              <a:t>TCAV</a:t>
            </a:r>
            <a:endParaRPr sz="5427"/>
          </a:p>
        </p:txBody>
      </p:sp>
      <p:sp>
        <p:nvSpPr>
          <p:cNvPr id="3" name="object 3"/>
          <p:cNvSpPr txBox="1"/>
          <p:nvPr/>
        </p:nvSpPr>
        <p:spPr>
          <a:xfrm>
            <a:off x="2330824" y="1958250"/>
            <a:ext cx="5809129" cy="405666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02575" marR="222449" indent="-291368">
              <a:lnSpc>
                <a:spcPct val="117000"/>
              </a:lnSpc>
              <a:spcBef>
                <a:spcPts val="84"/>
              </a:spcBef>
              <a:buSzPct val="146808"/>
              <a:buChar char="•"/>
              <a:tabLst>
                <a:tab pos="302575" algn="l"/>
              </a:tabLst>
            </a:pPr>
            <a:r>
              <a:rPr sz="2074" spc="44" dirty="0">
                <a:latin typeface="Arial"/>
                <a:cs typeface="Arial"/>
              </a:rPr>
              <a:t>Concept </a:t>
            </a:r>
            <a:r>
              <a:rPr sz="2074" spc="-66" dirty="0">
                <a:latin typeface="Arial"/>
                <a:cs typeface="Arial"/>
              </a:rPr>
              <a:t>has </a:t>
            </a:r>
            <a:r>
              <a:rPr sz="2074" spc="101" dirty="0">
                <a:latin typeface="Arial"/>
                <a:cs typeface="Arial"/>
              </a:rPr>
              <a:t>to </a:t>
            </a:r>
            <a:r>
              <a:rPr sz="2074" spc="13" dirty="0">
                <a:latin typeface="Arial"/>
                <a:cs typeface="Arial"/>
              </a:rPr>
              <a:t>‘expressible’ </a:t>
            </a:r>
            <a:r>
              <a:rPr sz="2074" spc="9" dirty="0">
                <a:latin typeface="Arial"/>
                <a:cs typeface="Arial"/>
              </a:rPr>
              <a:t>using</a:t>
            </a:r>
            <a:r>
              <a:rPr sz="2074" spc="-93" dirty="0">
                <a:latin typeface="Arial"/>
                <a:cs typeface="Arial"/>
              </a:rPr>
              <a:t> </a:t>
            </a:r>
            <a:r>
              <a:rPr sz="2074" dirty="0">
                <a:latin typeface="Arial"/>
                <a:cs typeface="Arial"/>
              </a:rPr>
              <a:t>examples  (e.g., </a:t>
            </a:r>
            <a:r>
              <a:rPr sz="2074" spc="150" dirty="0">
                <a:latin typeface="Arial"/>
                <a:cs typeface="Arial"/>
              </a:rPr>
              <a:t>“love” </a:t>
            </a:r>
            <a:r>
              <a:rPr sz="2074" spc="44" dirty="0">
                <a:latin typeface="Arial"/>
                <a:cs typeface="Arial"/>
              </a:rPr>
              <a:t>concept </a:t>
            </a:r>
            <a:r>
              <a:rPr sz="2074" spc="71" dirty="0">
                <a:latin typeface="Arial"/>
                <a:cs typeface="Arial"/>
              </a:rPr>
              <a:t>might </a:t>
            </a:r>
            <a:r>
              <a:rPr sz="2074" spc="66" dirty="0">
                <a:latin typeface="Arial"/>
                <a:cs typeface="Arial"/>
              </a:rPr>
              <a:t>be</a:t>
            </a:r>
            <a:r>
              <a:rPr sz="2074" spc="-256" dirty="0">
                <a:latin typeface="Arial"/>
                <a:cs typeface="Arial"/>
              </a:rPr>
              <a:t> </a:t>
            </a:r>
            <a:r>
              <a:rPr sz="2074" spc="-18" dirty="0">
                <a:latin typeface="Arial"/>
                <a:cs typeface="Arial"/>
              </a:rPr>
              <a:t>hard).</a:t>
            </a:r>
            <a:endParaRPr sz="2074">
              <a:latin typeface="Arial"/>
              <a:cs typeface="Arial"/>
            </a:endParaRPr>
          </a:p>
          <a:p>
            <a:pPr>
              <a:spcBef>
                <a:spcPts val="40"/>
              </a:spcBef>
              <a:buFont typeface="Arial"/>
              <a:buChar char="•"/>
            </a:pPr>
            <a:endParaRPr sz="2382">
              <a:latin typeface="Times New Roman"/>
              <a:cs typeface="Times New Roman"/>
            </a:endParaRPr>
          </a:p>
          <a:p>
            <a:pPr marL="302575" marR="20172" indent="-291368">
              <a:lnSpc>
                <a:spcPct val="115199"/>
              </a:lnSpc>
              <a:buSzPct val="146808"/>
              <a:buChar char="•"/>
              <a:tabLst>
                <a:tab pos="302575" algn="l"/>
              </a:tabLst>
            </a:pPr>
            <a:r>
              <a:rPr sz="2074" spc="-49" dirty="0">
                <a:latin typeface="Arial"/>
                <a:cs typeface="Arial"/>
              </a:rPr>
              <a:t>User </a:t>
            </a:r>
            <a:r>
              <a:rPr sz="2074" dirty="0">
                <a:latin typeface="Arial"/>
                <a:cs typeface="Arial"/>
              </a:rPr>
              <a:t>needs </a:t>
            </a:r>
            <a:r>
              <a:rPr sz="2074" spc="101" dirty="0">
                <a:latin typeface="Arial"/>
                <a:cs typeface="Arial"/>
              </a:rPr>
              <a:t>to </a:t>
            </a:r>
            <a:r>
              <a:rPr sz="2074" spc="22" dirty="0">
                <a:latin typeface="Arial"/>
                <a:cs typeface="Arial"/>
              </a:rPr>
              <a:t>know </a:t>
            </a:r>
            <a:r>
              <a:rPr sz="2074" spc="9" dirty="0">
                <a:latin typeface="Arial"/>
                <a:cs typeface="Arial"/>
              </a:rPr>
              <a:t>which </a:t>
            </a:r>
            <a:r>
              <a:rPr sz="2074" spc="18" dirty="0">
                <a:latin typeface="Arial"/>
                <a:cs typeface="Arial"/>
              </a:rPr>
              <a:t>concepts </a:t>
            </a:r>
            <a:r>
              <a:rPr sz="2074" spc="26" dirty="0">
                <a:latin typeface="Arial"/>
                <a:cs typeface="Arial"/>
              </a:rPr>
              <a:t>they</a:t>
            </a:r>
            <a:r>
              <a:rPr sz="2074" spc="-57" dirty="0">
                <a:latin typeface="Arial"/>
                <a:cs typeface="Arial"/>
              </a:rPr>
              <a:t> </a:t>
            </a:r>
            <a:r>
              <a:rPr sz="2074" spc="18" dirty="0">
                <a:latin typeface="Arial"/>
                <a:cs typeface="Arial"/>
              </a:rPr>
              <a:t>want  </a:t>
            </a:r>
            <a:r>
              <a:rPr sz="2074" spc="101" dirty="0">
                <a:latin typeface="Arial"/>
                <a:cs typeface="Arial"/>
              </a:rPr>
              <a:t>to </a:t>
            </a:r>
            <a:r>
              <a:rPr sz="2074" spc="22" dirty="0">
                <a:latin typeface="Arial"/>
                <a:cs typeface="Arial"/>
              </a:rPr>
              <a:t>test, and </a:t>
            </a:r>
            <a:r>
              <a:rPr sz="2074" spc="-18" dirty="0">
                <a:latin typeface="Arial"/>
                <a:cs typeface="Arial"/>
              </a:rPr>
              <a:t>have </a:t>
            </a:r>
            <a:r>
              <a:rPr sz="2074" dirty="0">
                <a:latin typeface="Arial"/>
                <a:cs typeface="Arial"/>
              </a:rPr>
              <a:t>examples </a:t>
            </a:r>
            <a:r>
              <a:rPr sz="2074" spc="44" dirty="0">
                <a:latin typeface="Arial"/>
                <a:cs typeface="Arial"/>
              </a:rPr>
              <a:t>for </a:t>
            </a:r>
            <a:r>
              <a:rPr sz="2074" spc="53" dirty="0">
                <a:latin typeface="Arial"/>
                <a:cs typeface="Arial"/>
              </a:rPr>
              <a:t>it. </a:t>
            </a:r>
            <a:r>
              <a:rPr sz="2074" spc="35" dirty="0">
                <a:latin typeface="Arial"/>
                <a:cs typeface="Arial"/>
              </a:rPr>
              <a:t>Follow-up  </a:t>
            </a:r>
            <a:r>
              <a:rPr sz="2074" spc="18" dirty="0">
                <a:latin typeface="Arial"/>
                <a:cs typeface="Arial"/>
              </a:rPr>
              <a:t>work </a:t>
            </a:r>
            <a:r>
              <a:rPr sz="2074" spc="101" dirty="0">
                <a:latin typeface="Arial"/>
                <a:cs typeface="Arial"/>
              </a:rPr>
              <a:t>to </a:t>
            </a:r>
            <a:r>
              <a:rPr sz="2074" spc="18" dirty="0">
                <a:latin typeface="Arial"/>
                <a:cs typeface="Arial"/>
              </a:rPr>
              <a:t>automatically </a:t>
            </a:r>
            <a:r>
              <a:rPr sz="2074" spc="9" dirty="0">
                <a:latin typeface="Arial"/>
                <a:cs typeface="Arial"/>
              </a:rPr>
              <a:t>discover </a:t>
            </a:r>
            <a:r>
              <a:rPr sz="2074" spc="18" dirty="0">
                <a:latin typeface="Arial"/>
                <a:cs typeface="Arial"/>
              </a:rPr>
              <a:t>concepts </a:t>
            </a:r>
            <a:r>
              <a:rPr sz="2074" spc="44" dirty="0">
                <a:latin typeface="Arial"/>
                <a:cs typeface="Arial"/>
              </a:rPr>
              <a:t>for  </a:t>
            </a:r>
            <a:r>
              <a:rPr sz="2074" spc="4" dirty="0">
                <a:latin typeface="Arial"/>
                <a:cs typeface="Arial"/>
              </a:rPr>
              <a:t>images </a:t>
            </a:r>
            <a:r>
              <a:rPr sz="2074" spc="13" dirty="0">
                <a:latin typeface="Arial"/>
                <a:cs typeface="Arial"/>
              </a:rPr>
              <a:t>(submitted), </a:t>
            </a:r>
            <a:r>
              <a:rPr sz="2074" spc="84" dirty="0">
                <a:latin typeface="Arial"/>
                <a:cs typeface="Arial"/>
              </a:rPr>
              <a:t>but </a:t>
            </a:r>
            <a:r>
              <a:rPr sz="2074" spc="-9" dirty="0">
                <a:latin typeface="Arial"/>
                <a:cs typeface="Arial"/>
              </a:rPr>
              <a:t>many </a:t>
            </a:r>
            <a:r>
              <a:rPr sz="2074" spc="31" dirty="0">
                <a:latin typeface="Arial"/>
                <a:cs typeface="Arial"/>
              </a:rPr>
              <a:t>more </a:t>
            </a:r>
            <a:r>
              <a:rPr sz="2074" spc="22" dirty="0">
                <a:latin typeface="Arial"/>
                <a:cs typeface="Arial"/>
              </a:rPr>
              <a:t>directions  </a:t>
            </a:r>
            <a:r>
              <a:rPr sz="2074" spc="-31" dirty="0">
                <a:latin typeface="Arial"/>
                <a:cs typeface="Arial"/>
              </a:rPr>
              <a:t>are</a:t>
            </a:r>
            <a:r>
              <a:rPr sz="2074" dirty="0">
                <a:latin typeface="Arial"/>
                <a:cs typeface="Arial"/>
              </a:rPr>
              <a:t> </a:t>
            </a:r>
            <a:r>
              <a:rPr sz="2074" spc="18" dirty="0">
                <a:latin typeface="Arial"/>
                <a:cs typeface="Arial"/>
              </a:rPr>
              <a:t>possible.</a:t>
            </a:r>
            <a:endParaRPr sz="2074">
              <a:latin typeface="Arial"/>
              <a:cs typeface="Arial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2647">
              <a:latin typeface="Times New Roman"/>
              <a:cs typeface="Times New Roman"/>
            </a:endParaRPr>
          </a:p>
          <a:p>
            <a:pPr marL="302575" indent="-291368">
              <a:buSzPct val="146808"/>
              <a:buChar char="•"/>
              <a:tabLst>
                <a:tab pos="302575" algn="l"/>
              </a:tabLst>
            </a:pPr>
            <a:r>
              <a:rPr sz="2074" dirty="0">
                <a:latin typeface="Arial"/>
                <a:cs typeface="Arial"/>
              </a:rPr>
              <a:t>Explanations </a:t>
            </a:r>
            <a:r>
              <a:rPr sz="2074" spc="57" dirty="0">
                <a:latin typeface="Arial"/>
                <a:cs typeface="Arial"/>
              </a:rPr>
              <a:t>provided </a:t>
            </a:r>
            <a:r>
              <a:rPr sz="2074" spc="49" dirty="0">
                <a:latin typeface="Arial"/>
                <a:cs typeface="Arial"/>
              </a:rPr>
              <a:t>by </a:t>
            </a:r>
            <a:r>
              <a:rPr sz="2074" spc="-62" dirty="0">
                <a:latin typeface="Arial"/>
                <a:cs typeface="Arial"/>
              </a:rPr>
              <a:t>TCAV </a:t>
            </a:r>
            <a:r>
              <a:rPr sz="2074" spc="-31" dirty="0">
                <a:latin typeface="Arial"/>
                <a:cs typeface="Arial"/>
              </a:rPr>
              <a:t>are</a:t>
            </a:r>
            <a:r>
              <a:rPr sz="2074" spc="-49" dirty="0">
                <a:latin typeface="Arial"/>
                <a:cs typeface="Arial"/>
              </a:rPr>
              <a:t> </a:t>
            </a:r>
            <a:r>
              <a:rPr sz="2074" spc="-4" dirty="0">
                <a:latin typeface="Arial"/>
                <a:cs typeface="Arial"/>
              </a:rPr>
              <a:t>not-causal</a:t>
            </a:r>
            <a:endParaRPr sz="2074">
              <a:latin typeface="Arial"/>
              <a:cs typeface="Arial"/>
            </a:endParaRPr>
          </a:p>
          <a:p>
            <a:pPr marL="302575">
              <a:spcBef>
                <a:spcPts val="424"/>
              </a:spcBef>
            </a:pPr>
            <a:r>
              <a:rPr sz="2074" spc="4" dirty="0">
                <a:latin typeface="Arial"/>
                <a:cs typeface="Arial"/>
              </a:rPr>
              <a:t>- </a:t>
            </a:r>
            <a:r>
              <a:rPr sz="2074" spc="35" dirty="0">
                <a:latin typeface="Arial"/>
                <a:cs typeface="Arial"/>
              </a:rPr>
              <a:t>Follow-up </a:t>
            </a:r>
            <a:r>
              <a:rPr sz="2074" spc="18" dirty="0">
                <a:latin typeface="Arial"/>
                <a:cs typeface="Arial"/>
              </a:rPr>
              <a:t>work </a:t>
            </a:r>
            <a:r>
              <a:rPr sz="2074" spc="49" dirty="0">
                <a:latin typeface="Arial"/>
                <a:cs typeface="Arial"/>
              </a:rPr>
              <a:t>on </a:t>
            </a:r>
            <a:r>
              <a:rPr sz="2074" spc="-44" dirty="0">
                <a:latin typeface="Arial"/>
                <a:cs typeface="Arial"/>
              </a:rPr>
              <a:t>causal </a:t>
            </a:r>
            <a:r>
              <a:rPr sz="2074" spc="-62" dirty="0">
                <a:latin typeface="Arial"/>
                <a:cs typeface="Arial"/>
              </a:rPr>
              <a:t>TCAV</a:t>
            </a:r>
            <a:r>
              <a:rPr sz="2074" spc="-26" dirty="0">
                <a:latin typeface="Arial"/>
                <a:cs typeface="Arial"/>
              </a:rPr>
              <a:t> </a:t>
            </a:r>
            <a:r>
              <a:rPr sz="2074" spc="13" dirty="0">
                <a:latin typeface="Arial"/>
                <a:cs typeface="Arial"/>
              </a:rPr>
              <a:t>(submitted)</a:t>
            </a:r>
            <a:endParaRPr sz="207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6353" y="6450385"/>
            <a:ext cx="177053" cy="17826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059" spc="18" dirty="0">
                <a:latin typeface="Arial"/>
                <a:cs typeface="Arial"/>
              </a:rPr>
              <a:t>89</a:t>
            </a:r>
            <a:endParaRPr sz="1059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53481" y="1162457"/>
            <a:ext cx="2051168" cy="5447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668363" y="2772309"/>
            <a:ext cx="739756" cy="419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61000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6D2E-AE91-E84F-ABC0-1918BB4A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neural net shows high performance on my validation set…why do I care about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28DD-4A40-DE4B-854F-C294CCD95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Reason 1: When working with correlated feature inputs, your model  may be biased</a:t>
            </a:r>
          </a:p>
        </p:txBody>
      </p:sp>
    </p:spTree>
    <p:extLst>
      <p:ext uri="{BB962C8B-B14F-4D97-AF65-F5344CB8AC3E}">
        <p14:creationId xmlns:p14="http://schemas.microsoft.com/office/powerpoint/2010/main" val="166849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6D2E-AE91-E84F-ABC0-1918BB4A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neural net shows high performance on my validation set…why do I care about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28DD-4A40-DE4B-854F-C294CCD95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Reason 1: When working with correlated feature inputs, your model  may be biased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FBE7-5BC1-7947-9DBB-63C24678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54" y="3203409"/>
            <a:ext cx="7600208" cy="34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2171</Words>
  <Application>Microsoft Macintosh PowerPoint</Application>
  <PresentationFormat>Widescreen</PresentationFormat>
  <Paragraphs>518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Times New Roman</vt:lpstr>
      <vt:lpstr>Trebuchet MS</vt:lpstr>
      <vt:lpstr>Office Theme</vt:lpstr>
      <vt:lpstr>Model Interpretability</vt:lpstr>
      <vt:lpstr>What is a model?</vt:lpstr>
      <vt:lpstr>What is a model?</vt:lpstr>
      <vt:lpstr>What makes a good model?</vt:lpstr>
      <vt:lpstr>What makes a good model?</vt:lpstr>
      <vt:lpstr>What makes a good model?</vt:lpstr>
      <vt:lpstr>My neural net shows high performance on my validation set…why do I care about interpretability?</vt:lpstr>
      <vt:lpstr>My neural net shows high performance on my validation set…why do I care about interpretability?</vt:lpstr>
      <vt:lpstr>My neural net shows high performance on my validation set…why do I care about interpretability?</vt:lpstr>
      <vt:lpstr>My neural net shows high performance on my validation set…why do I care about interpretability?</vt:lpstr>
      <vt:lpstr>Approaches toward model interpretability</vt:lpstr>
      <vt:lpstr>Approaches toward model interpretability</vt:lpstr>
      <vt:lpstr>Approaches toward model interpretability</vt:lpstr>
      <vt:lpstr>Approaches toward model interpretability</vt:lpstr>
      <vt:lpstr>Approaches toward model interpretability</vt:lpstr>
      <vt:lpstr>Approaches toward model interpretability</vt:lpstr>
      <vt:lpstr>Approaches toward model interpretability</vt:lpstr>
      <vt:lpstr>Saliency Maps</vt:lpstr>
      <vt:lpstr>Saliency Maps</vt:lpstr>
      <vt:lpstr>Saliency Maps</vt:lpstr>
      <vt:lpstr>In the case of image data, we can visualize the most important features used by the model</vt:lpstr>
      <vt:lpstr>Problem 1: These saliency maps are not always interpretable themselves</vt:lpstr>
      <vt:lpstr>Problem 2: When we think they’re easily interpretable…they might not be</vt:lpstr>
      <vt:lpstr>PowerPoint Presentation</vt:lpstr>
      <vt:lpstr>PowerPoint Presentation</vt:lpstr>
      <vt:lpstr>PowerPoint Presentation</vt:lpstr>
      <vt:lpstr>Problem 3: Not easy to make conceptual generalizations from a distribution of examples</vt:lpstr>
      <vt:lpstr>PowerPoint Presentation</vt:lpstr>
      <vt:lpstr>Testing with Concept Activated Vectors (TCAV)</vt:lpstr>
      <vt:lpstr>Goal of TCAV: Testing with Concept Activation Vectors</vt:lpstr>
      <vt:lpstr>Goal of TCAV: Testing with Concept Activation Vectors</vt:lpstr>
      <vt:lpstr>Goal of TCAV: Testing with Concept Activation Vectors</vt:lpstr>
      <vt:lpstr>TCAV: Testing with Concept Activation Vectors</vt:lpstr>
      <vt:lpstr>Defining concept activation vector (CAV)</vt:lpstr>
      <vt:lpstr>Defining concept activation vector (CAV)</vt:lpstr>
      <vt:lpstr>TCAV: Testing with Concept Activation Vectors</vt:lpstr>
      <vt:lpstr>TCAV core idea: Derivative with CAV to get prediction sensitivity</vt:lpstr>
      <vt:lpstr>TCAV core idea: Derivative with CAV to get prediction sensitivity</vt:lpstr>
      <vt:lpstr>TCAV: Testing with Concept Activation Vectors</vt:lpstr>
      <vt:lpstr>TCAV: Testing with Concept Activation Vectors</vt:lpstr>
      <vt:lpstr>Guarding against spurious CAV</vt:lpstr>
      <vt:lpstr>Quantitative validation: Guarding against spurious CAV</vt:lpstr>
      <vt:lpstr>Quantitative validation: Guarding against spurious CAV</vt:lpstr>
      <vt:lpstr>Quantitative validation: Guarding against spurious CAV</vt:lpstr>
      <vt:lpstr>Quantitative validation: Guarding against spurious CAV</vt:lpstr>
      <vt:lpstr>How to choose a layer</vt:lpstr>
      <vt:lpstr>Recap TCAV: Testing with Concept Activation Vectors</vt:lpstr>
      <vt:lpstr>Results</vt:lpstr>
      <vt:lpstr>Results</vt:lpstr>
      <vt:lpstr>Sanity check experiment</vt:lpstr>
      <vt:lpstr>Sanity check experiment setup</vt:lpstr>
      <vt:lpstr>Sanity check experiment setup</vt:lpstr>
      <vt:lpstr>Sanity check experiment setup</vt:lpstr>
      <vt:lpstr>Sanity check experiment setup</vt:lpstr>
      <vt:lpstr>Sanity check experiment</vt:lpstr>
      <vt:lpstr>Sanity check experiment</vt:lpstr>
      <vt:lpstr>Cool, cool. Can saliency maps do this too?</vt:lpstr>
      <vt:lpstr>PowerPoint Presentation</vt:lpstr>
      <vt:lpstr>Human subject experiment: Can saliency maps communicate the same  information?</vt:lpstr>
      <vt:lpstr>Human subject experiment: Can saliency maps communicate the same  information?</vt:lpstr>
      <vt:lpstr>Human subject experiment: Can saliency maps communicate the same  information?</vt:lpstr>
      <vt:lpstr>Results</vt:lpstr>
      <vt:lpstr>TCAV in Two widely used image prediction models</vt:lpstr>
      <vt:lpstr>TCAV in Two widely used image prediction models</vt:lpstr>
      <vt:lpstr>TCAV in Two widely used image prediction models</vt:lpstr>
      <vt:lpstr>PowerPoint Presentation</vt:lpstr>
      <vt:lpstr>Results</vt:lpstr>
      <vt:lpstr>Diabetic Retinopathy</vt:lpstr>
      <vt:lpstr>Collect human doctor’s knowledge</vt:lpstr>
      <vt:lpstr>TCAV for Diabetic Retinopathy</vt:lpstr>
      <vt:lpstr>TCAV for Diabetic Retinopathy</vt:lpstr>
      <vt:lpstr>PowerPoint Presentation</vt:lpstr>
      <vt:lpstr>Summary:</vt:lpstr>
      <vt:lpstr>Limitations of TCAV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Auerbach</cp:lastModifiedBy>
  <cp:revision>28</cp:revision>
  <dcterms:created xsi:type="dcterms:W3CDTF">2019-09-29T00:45:20Z</dcterms:created>
  <dcterms:modified xsi:type="dcterms:W3CDTF">2019-10-03T13:31:35Z</dcterms:modified>
</cp:coreProperties>
</file>